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75" r:id="rId5"/>
    <p:sldId id="305" r:id="rId6"/>
    <p:sldId id="384" r:id="rId7"/>
    <p:sldId id="273" r:id="rId8"/>
    <p:sldId id="298" r:id="rId9"/>
    <p:sldId id="407" r:id="rId10"/>
    <p:sldId id="408" r:id="rId11"/>
    <p:sldId id="409" r:id="rId12"/>
    <p:sldId id="410" r:id="rId13"/>
    <p:sldId id="411" r:id="rId14"/>
    <p:sldId id="412" r:id="rId15"/>
    <p:sldId id="406" r:id="rId16"/>
    <p:sldId id="303" r:id="rId17"/>
    <p:sldId id="413" r:id="rId18"/>
    <p:sldId id="414" r:id="rId19"/>
    <p:sldId id="415" r:id="rId20"/>
    <p:sldId id="416"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02D28C-21CD-4723-BC12-63A0E3F187E2}" v="97" dt="2025-01-23T23:28:50.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9" autoAdjust="0"/>
    <p:restoredTop sz="94993" autoAdjust="0"/>
  </p:normalViewPr>
  <p:slideViewPr>
    <p:cSldViewPr snapToGrid="0" snapToObjects="1">
      <p:cViewPr varScale="1">
        <p:scale>
          <a:sx n="105" d="100"/>
          <a:sy n="105" d="100"/>
        </p:scale>
        <p:origin x="816" y="10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6" d="100"/>
          <a:sy n="86" d="100"/>
        </p:scale>
        <p:origin x="387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D95890B-B5F7-47BB-AD03-2F66934E7936}" type="datetime1">
              <a:rPr lang="en-GB" smtClean="0"/>
              <a:t>24/01/2025</a:t>
            </a:fld>
            <a:endParaRPr lang="en-GB"/>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GB" smtClean="0"/>
              <a:t>‹#›</a:t>
            </a:fld>
            <a:endParaRPr lang="en-GB"/>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E97CF-47BE-4E56-8867-5B4547E04FFD}" type="datetime1">
              <a:rPr lang="en-GB" noProof="0" smtClean="0"/>
              <a:t>24/01/2025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BB647-C433-47FB-A32A-A6B0297C7E48}" type="slidenum">
              <a:rPr lang="en-GB" noProof="0" smtClean="0"/>
              <a:t>‹#›</a:t>
            </a:fld>
            <a:endParaRPr lang="en-GB" noProof="0"/>
          </a:p>
        </p:txBody>
      </p:sp>
    </p:spTree>
    <p:extLst>
      <p:ext uri="{BB962C8B-B14F-4D97-AF65-F5344CB8AC3E}">
        <p14:creationId xmlns:p14="http://schemas.microsoft.com/office/powerpoint/2010/main" val="7115227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1</a:t>
            </a:fld>
            <a:endParaRPr lang="en-GB"/>
          </a:p>
        </p:txBody>
      </p:sp>
    </p:spTree>
    <p:extLst>
      <p:ext uri="{BB962C8B-B14F-4D97-AF65-F5344CB8AC3E}">
        <p14:creationId xmlns:p14="http://schemas.microsoft.com/office/powerpoint/2010/main" val="186367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2</a:t>
            </a:fld>
            <a:endParaRPr lang="en-GB"/>
          </a:p>
        </p:txBody>
      </p:sp>
    </p:spTree>
    <p:extLst>
      <p:ext uri="{BB962C8B-B14F-4D97-AF65-F5344CB8AC3E}">
        <p14:creationId xmlns:p14="http://schemas.microsoft.com/office/powerpoint/2010/main" val="53682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3</a:t>
            </a:fld>
            <a:endParaRPr lang="en-GB"/>
          </a:p>
        </p:txBody>
      </p:sp>
    </p:spTree>
    <p:extLst>
      <p:ext uri="{BB962C8B-B14F-4D97-AF65-F5344CB8AC3E}">
        <p14:creationId xmlns:p14="http://schemas.microsoft.com/office/powerpoint/2010/main" val="226602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ABB647-C433-47FB-A32A-A6B0297C7E48}" type="slidenum">
              <a:rPr lang="en-GB" smtClean="0"/>
              <a:t>4</a:t>
            </a:fld>
            <a:endParaRPr lang="en-GB"/>
          </a:p>
        </p:txBody>
      </p:sp>
    </p:spTree>
    <p:extLst>
      <p:ext uri="{BB962C8B-B14F-4D97-AF65-F5344CB8AC3E}">
        <p14:creationId xmlns:p14="http://schemas.microsoft.com/office/powerpoint/2010/main" val="266711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5</a:t>
            </a:fld>
            <a:endParaRPr lang="en-GB"/>
          </a:p>
        </p:txBody>
      </p:sp>
    </p:spTree>
    <p:extLst>
      <p:ext uri="{BB962C8B-B14F-4D97-AF65-F5344CB8AC3E}">
        <p14:creationId xmlns:p14="http://schemas.microsoft.com/office/powerpoint/2010/main" val="306983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12</a:t>
            </a:fld>
            <a:endParaRPr lang="en-GB"/>
          </a:p>
        </p:txBody>
      </p:sp>
    </p:spTree>
    <p:extLst>
      <p:ext uri="{BB962C8B-B14F-4D97-AF65-F5344CB8AC3E}">
        <p14:creationId xmlns:p14="http://schemas.microsoft.com/office/powerpoint/2010/main" val="18016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ABB647-C433-47FB-A32A-A6B0297C7E48}" type="slidenum">
              <a:rPr lang="en-GB" smtClean="0"/>
              <a:t>13</a:t>
            </a:fld>
            <a:endParaRPr lang="en-GB"/>
          </a:p>
        </p:txBody>
      </p:sp>
    </p:spTree>
    <p:extLst>
      <p:ext uri="{BB962C8B-B14F-4D97-AF65-F5344CB8AC3E}">
        <p14:creationId xmlns:p14="http://schemas.microsoft.com/office/powerpoint/2010/main" val="1706851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en-GB" noProof="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rtlCol="0"/>
          <a:lstStyle/>
          <a:p>
            <a:pPr rtl="0"/>
            <a:r>
              <a:rPr lang="en-US" noProof="0"/>
              <a:t>Click icon to add picture</a:t>
            </a:r>
            <a:endParaRPr lang="en-GB" noProof="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n-US" noProof="0"/>
              <a:t>Click icon to add picture</a:t>
            </a:r>
            <a:endParaRPr lang="en-GB" noProof="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rtlCol="0"/>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n-GB" noProof="0"/>
              <a:t>TITLE </a:t>
            </a:r>
            <a:br>
              <a:rPr lang="en-GB" noProof="0"/>
            </a:br>
            <a:r>
              <a:rPr lang="en-GB" noProof="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n-GB" noProof="0"/>
              <a:t>TITLE </a:t>
            </a:r>
            <a:br>
              <a:rPr lang="en-GB" noProof="0"/>
            </a:br>
            <a:r>
              <a:rPr lang="en-GB" noProof="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n-GB" noProof="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n-GB" noProof="0"/>
              <a:t>TITLE </a:t>
            </a:r>
            <a:br>
              <a:rPr lang="en-GB" noProof="0"/>
            </a:br>
            <a:r>
              <a:rPr lang="en-GB" noProof="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n-GB" noProof="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rtlCol="0" anchor="ctr">
            <a:normAutofit/>
          </a:bodyPr>
          <a:lstStyle>
            <a:lvl1pPr marL="0" indent="0" algn="ctr">
              <a:buNone/>
              <a:defRPr sz="800"/>
            </a:lvl1pPr>
          </a:lstStyle>
          <a:p>
            <a:pPr rtl="0"/>
            <a:r>
              <a:rPr lang="en-US" noProof="0"/>
              <a:t>Click icon to add picture</a:t>
            </a:r>
            <a:endParaRPr lang="en-GB"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en-GB" noProof="0" smtClean="0"/>
              <a:pPr/>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en-GB" noProof="0" smtClean="0"/>
              <a:pPr/>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en-GB"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en-GB" noProof="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en-GB" noProof="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en-GB"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n-GB" noProof="0" smtClean="0"/>
              <a:t>‹#›</a:t>
            </a:fld>
            <a:endParaRPr lang="en-GB"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n-GB" noProof="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en-GB" noProof="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en-GB" noProof="0" smtClean="0"/>
              <a:t>‹#›</a:t>
            </a:fld>
            <a:endParaRPr lang="en-GB"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2.mp3"/><Relationship Id="rId7"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artisticBlur/>
                    </a14:imgEffect>
                    <a14:imgEffect>
                      <a14:colorTemperature colorTemp="5900"/>
                    </a14:imgEffect>
                  </a14:imgLayer>
                </a14:imgProps>
              </a:ext>
            </a:extLst>
          </a:blip>
          <a:srcRect l="6179" r="6179"/>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rtlCol="0">
            <a:normAutofit fontScale="77500" lnSpcReduction="20000"/>
          </a:bodyPr>
          <a:lstStyle/>
          <a:p>
            <a:pPr rtl="0"/>
            <a:r>
              <a:rPr lang="en-GB" dirty="0"/>
              <a:t>St20267371 – hope axford-dando</a:t>
            </a: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rtlCol="0"/>
          <a:lstStyle/>
          <a:p>
            <a:pPr rtl="0"/>
            <a:r>
              <a:rPr lang="en-GB" dirty="0"/>
              <a:t>GDV5002 PORT1</a:t>
            </a:r>
          </a:p>
        </p:txBody>
      </p:sp>
    </p:spTree>
    <p:extLst>
      <p:ext uri="{BB962C8B-B14F-4D97-AF65-F5344CB8AC3E}">
        <p14:creationId xmlns:p14="http://schemas.microsoft.com/office/powerpoint/2010/main" val="428584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249EA-E3FF-B1FD-983B-BD8A9E506BBB}"/>
              </a:ext>
            </a:extLst>
          </p:cNvPr>
          <p:cNvSpPr>
            <a:spLocks noGrp="1"/>
          </p:cNvSpPr>
          <p:nvPr>
            <p:ph type="sldNum" sz="quarter" idx="12"/>
          </p:nvPr>
        </p:nvSpPr>
        <p:spPr/>
        <p:txBody>
          <a:bodyPr/>
          <a:lstStyle/>
          <a:p>
            <a:pPr rtl="0"/>
            <a:fld id="{31FEFF75-79D2-EE46-877B-299D1510E681}" type="slidenum">
              <a:rPr lang="en-GB" noProof="0" smtClean="0"/>
              <a:t>10</a:t>
            </a:fld>
            <a:endParaRPr lang="en-GB" noProof="0"/>
          </a:p>
        </p:txBody>
      </p:sp>
      <p:sp>
        <p:nvSpPr>
          <p:cNvPr id="3" name="Title 2">
            <a:extLst>
              <a:ext uri="{FF2B5EF4-FFF2-40B4-BE49-F238E27FC236}">
                <a16:creationId xmlns:a16="http://schemas.microsoft.com/office/drawing/2014/main" id="{8AE746C2-A695-7525-0EBC-44692253D4CE}"/>
              </a:ext>
            </a:extLst>
          </p:cNvPr>
          <p:cNvSpPr>
            <a:spLocks noGrp="1"/>
          </p:cNvSpPr>
          <p:nvPr>
            <p:ph type="ctrTitle"/>
          </p:nvPr>
        </p:nvSpPr>
        <p:spPr/>
        <p:txBody>
          <a:bodyPr/>
          <a:lstStyle/>
          <a:p>
            <a:r>
              <a:rPr lang="en-GB" dirty="0"/>
              <a:t>3D Modelling: Scanner</a:t>
            </a:r>
          </a:p>
        </p:txBody>
      </p:sp>
      <p:pic>
        <p:nvPicPr>
          <p:cNvPr id="6" name="Picture 5" descr="A yellow cylindrical object with red center&#10;&#10;Description automatically generated">
            <a:extLst>
              <a:ext uri="{FF2B5EF4-FFF2-40B4-BE49-F238E27FC236}">
                <a16:creationId xmlns:a16="http://schemas.microsoft.com/office/drawing/2014/main" id="{07D66A3B-C20A-4A8D-2750-EDABFEC5929D}"/>
              </a:ext>
            </a:extLst>
          </p:cNvPr>
          <p:cNvPicPr>
            <a:picLocks noChangeAspect="1"/>
          </p:cNvPicPr>
          <p:nvPr/>
        </p:nvPicPr>
        <p:blipFill>
          <a:blip r:embed="rId2"/>
          <a:srcRect r="15613"/>
          <a:stretch/>
        </p:blipFill>
        <p:spPr>
          <a:xfrm>
            <a:off x="832296" y="1567984"/>
            <a:ext cx="4021416" cy="2075706"/>
          </a:xfrm>
          <a:prstGeom prst="rect">
            <a:avLst/>
          </a:prstGeom>
        </p:spPr>
      </p:pic>
      <p:pic>
        <p:nvPicPr>
          <p:cNvPr id="8" name="Picture 7" descr="A blue object with grid&#10;&#10;Description automatically generated">
            <a:extLst>
              <a:ext uri="{FF2B5EF4-FFF2-40B4-BE49-F238E27FC236}">
                <a16:creationId xmlns:a16="http://schemas.microsoft.com/office/drawing/2014/main" id="{8D53C5DD-C0EA-9414-8438-93966645F7B9}"/>
              </a:ext>
            </a:extLst>
          </p:cNvPr>
          <p:cNvPicPr>
            <a:picLocks noChangeAspect="1"/>
          </p:cNvPicPr>
          <p:nvPr/>
        </p:nvPicPr>
        <p:blipFill>
          <a:blip r:embed="rId3"/>
          <a:stretch>
            <a:fillRect/>
          </a:stretch>
        </p:blipFill>
        <p:spPr>
          <a:xfrm>
            <a:off x="3333960" y="4152061"/>
            <a:ext cx="4520832" cy="2366294"/>
          </a:xfrm>
          <a:prstGeom prst="rect">
            <a:avLst/>
          </a:prstGeom>
        </p:spPr>
      </p:pic>
      <p:pic>
        <p:nvPicPr>
          <p:cNvPr id="10" name="Picture 9" descr="A blue and red object with blue wings&#10;&#10;Description automatically generated with medium confidence">
            <a:extLst>
              <a:ext uri="{FF2B5EF4-FFF2-40B4-BE49-F238E27FC236}">
                <a16:creationId xmlns:a16="http://schemas.microsoft.com/office/drawing/2014/main" id="{4189153B-2569-4C13-3321-F5DA4B657EF5}"/>
              </a:ext>
            </a:extLst>
          </p:cNvPr>
          <p:cNvPicPr>
            <a:picLocks noChangeAspect="1"/>
          </p:cNvPicPr>
          <p:nvPr/>
        </p:nvPicPr>
        <p:blipFill>
          <a:blip r:embed="rId4"/>
          <a:stretch>
            <a:fillRect/>
          </a:stretch>
        </p:blipFill>
        <p:spPr>
          <a:xfrm>
            <a:off x="6096000" y="1464629"/>
            <a:ext cx="4328160" cy="2282416"/>
          </a:xfrm>
          <a:prstGeom prst="rect">
            <a:avLst/>
          </a:prstGeom>
        </p:spPr>
      </p:pic>
      <p:sp>
        <p:nvSpPr>
          <p:cNvPr id="11" name="TextBox 10">
            <a:extLst>
              <a:ext uri="{FF2B5EF4-FFF2-40B4-BE49-F238E27FC236}">
                <a16:creationId xmlns:a16="http://schemas.microsoft.com/office/drawing/2014/main" id="{C86CFD93-2B08-545B-F7CB-47052A0668A4}"/>
              </a:ext>
            </a:extLst>
          </p:cNvPr>
          <p:cNvSpPr txBox="1"/>
          <p:nvPr/>
        </p:nvSpPr>
        <p:spPr>
          <a:xfrm>
            <a:off x="832296" y="3544854"/>
            <a:ext cx="4021416"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Beginning of a Scanner model.</a:t>
            </a:r>
          </a:p>
        </p:txBody>
      </p:sp>
      <p:sp>
        <p:nvSpPr>
          <p:cNvPr id="12" name="TextBox 11">
            <a:extLst>
              <a:ext uri="{FF2B5EF4-FFF2-40B4-BE49-F238E27FC236}">
                <a16:creationId xmlns:a16="http://schemas.microsoft.com/office/drawing/2014/main" id="{FF297D9A-634B-793D-1A31-BC511EFE7AFA}"/>
              </a:ext>
            </a:extLst>
          </p:cNvPr>
          <p:cNvSpPr txBox="1"/>
          <p:nvPr/>
        </p:nvSpPr>
        <p:spPr>
          <a:xfrm>
            <a:off x="6096000" y="3659983"/>
            <a:ext cx="4328160"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Moveable arms of a Scanner model.</a:t>
            </a:r>
          </a:p>
        </p:txBody>
      </p:sp>
      <p:sp>
        <p:nvSpPr>
          <p:cNvPr id="13" name="TextBox 12">
            <a:extLst>
              <a:ext uri="{FF2B5EF4-FFF2-40B4-BE49-F238E27FC236}">
                <a16:creationId xmlns:a16="http://schemas.microsoft.com/office/drawing/2014/main" id="{773B6858-8AF8-3E9C-F4F7-8688C94D1BAA}"/>
              </a:ext>
            </a:extLst>
          </p:cNvPr>
          <p:cNvSpPr txBox="1"/>
          <p:nvPr/>
        </p:nvSpPr>
        <p:spPr>
          <a:xfrm>
            <a:off x="3333960" y="6485523"/>
            <a:ext cx="4520832"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Arm of a Scanner model.</a:t>
            </a:r>
          </a:p>
        </p:txBody>
      </p:sp>
    </p:spTree>
    <p:extLst>
      <p:ext uri="{BB962C8B-B14F-4D97-AF65-F5344CB8AC3E}">
        <p14:creationId xmlns:p14="http://schemas.microsoft.com/office/powerpoint/2010/main" val="22893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684892-3AF2-6DDA-EEDC-DE57A0AADCE3}"/>
              </a:ext>
            </a:extLst>
          </p:cNvPr>
          <p:cNvSpPr>
            <a:spLocks noGrp="1"/>
          </p:cNvSpPr>
          <p:nvPr>
            <p:ph type="sldNum" sz="quarter" idx="12"/>
          </p:nvPr>
        </p:nvSpPr>
        <p:spPr/>
        <p:txBody>
          <a:bodyPr/>
          <a:lstStyle/>
          <a:p>
            <a:pPr rtl="0"/>
            <a:fld id="{31FEFF75-79D2-EE46-877B-299D1510E681}" type="slidenum">
              <a:rPr lang="en-GB" noProof="0" smtClean="0"/>
              <a:t>11</a:t>
            </a:fld>
            <a:endParaRPr lang="en-GB" noProof="0"/>
          </a:p>
        </p:txBody>
      </p:sp>
      <p:sp>
        <p:nvSpPr>
          <p:cNvPr id="3" name="Title 2">
            <a:extLst>
              <a:ext uri="{FF2B5EF4-FFF2-40B4-BE49-F238E27FC236}">
                <a16:creationId xmlns:a16="http://schemas.microsoft.com/office/drawing/2014/main" id="{DCC3A1E8-BE92-B56E-8BD2-45FA34AB40D8}"/>
              </a:ext>
            </a:extLst>
          </p:cNvPr>
          <p:cNvSpPr>
            <a:spLocks noGrp="1"/>
          </p:cNvSpPr>
          <p:nvPr>
            <p:ph type="ctrTitle"/>
          </p:nvPr>
        </p:nvSpPr>
        <p:spPr/>
        <p:txBody>
          <a:bodyPr/>
          <a:lstStyle/>
          <a:p>
            <a:r>
              <a:rPr lang="en-GB" dirty="0"/>
              <a:t>3d Modelling: All Models</a:t>
            </a:r>
          </a:p>
        </p:txBody>
      </p:sp>
      <p:pic>
        <p:nvPicPr>
          <p:cNvPr id="6" name="Picture 5" descr="A cartoon of a toy&#10;&#10;Description automatically generated">
            <a:extLst>
              <a:ext uri="{FF2B5EF4-FFF2-40B4-BE49-F238E27FC236}">
                <a16:creationId xmlns:a16="http://schemas.microsoft.com/office/drawing/2014/main" id="{B636D53E-3831-D84A-9CFA-155BE9ABA8DB}"/>
              </a:ext>
            </a:extLst>
          </p:cNvPr>
          <p:cNvPicPr>
            <a:picLocks noChangeAspect="1"/>
          </p:cNvPicPr>
          <p:nvPr/>
        </p:nvPicPr>
        <p:blipFill>
          <a:blip r:embed="rId2"/>
          <a:stretch>
            <a:fillRect/>
          </a:stretch>
        </p:blipFill>
        <p:spPr>
          <a:xfrm>
            <a:off x="112255" y="1501515"/>
            <a:ext cx="3949055" cy="2062414"/>
          </a:xfrm>
          <a:prstGeom prst="rect">
            <a:avLst/>
          </a:prstGeom>
        </p:spPr>
      </p:pic>
      <p:pic>
        <p:nvPicPr>
          <p:cNvPr id="8" name="Picture 7" descr="A video game screen shot of a platform&#10;&#10;Description automatically generated with medium confidence">
            <a:extLst>
              <a:ext uri="{FF2B5EF4-FFF2-40B4-BE49-F238E27FC236}">
                <a16:creationId xmlns:a16="http://schemas.microsoft.com/office/drawing/2014/main" id="{C87ECEB9-4B7F-7C79-D215-C214DE1692F4}"/>
              </a:ext>
            </a:extLst>
          </p:cNvPr>
          <p:cNvPicPr>
            <a:picLocks noChangeAspect="1"/>
          </p:cNvPicPr>
          <p:nvPr/>
        </p:nvPicPr>
        <p:blipFill>
          <a:blip r:embed="rId3"/>
          <a:stretch>
            <a:fillRect/>
          </a:stretch>
        </p:blipFill>
        <p:spPr>
          <a:xfrm>
            <a:off x="4210613" y="2967423"/>
            <a:ext cx="3813844" cy="1987736"/>
          </a:xfrm>
          <a:prstGeom prst="rect">
            <a:avLst/>
          </a:prstGeom>
        </p:spPr>
      </p:pic>
      <p:pic>
        <p:nvPicPr>
          <p:cNvPr id="10" name="Picture 9" descr="A purple and white object on a grid&#10;&#10;Description automatically generated">
            <a:extLst>
              <a:ext uri="{FF2B5EF4-FFF2-40B4-BE49-F238E27FC236}">
                <a16:creationId xmlns:a16="http://schemas.microsoft.com/office/drawing/2014/main" id="{19BBE3B7-C981-8E75-1E05-9EFB9912CC60}"/>
              </a:ext>
            </a:extLst>
          </p:cNvPr>
          <p:cNvPicPr>
            <a:picLocks noChangeAspect="1"/>
          </p:cNvPicPr>
          <p:nvPr/>
        </p:nvPicPr>
        <p:blipFill>
          <a:blip r:embed="rId4"/>
          <a:stretch>
            <a:fillRect/>
          </a:stretch>
        </p:blipFill>
        <p:spPr>
          <a:xfrm>
            <a:off x="127391" y="4016446"/>
            <a:ext cx="3934945" cy="2062414"/>
          </a:xfrm>
          <a:prstGeom prst="rect">
            <a:avLst/>
          </a:prstGeom>
        </p:spPr>
      </p:pic>
      <p:pic>
        <p:nvPicPr>
          <p:cNvPr id="12" name="Picture 11" descr="A green and purple object on a black surface&#10;&#10;Description automatically generated">
            <a:extLst>
              <a:ext uri="{FF2B5EF4-FFF2-40B4-BE49-F238E27FC236}">
                <a16:creationId xmlns:a16="http://schemas.microsoft.com/office/drawing/2014/main" id="{3F65F489-4C61-04B1-109D-EB6CA5DFE46D}"/>
              </a:ext>
            </a:extLst>
          </p:cNvPr>
          <p:cNvPicPr>
            <a:picLocks noChangeAspect="1"/>
          </p:cNvPicPr>
          <p:nvPr/>
        </p:nvPicPr>
        <p:blipFill>
          <a:blip r:embed="rId5"/>
          <a:stretch>
            <a:fillRect/>
          </a:stretch>
        </p:blipFill>
        <p:spPr>
          <a:xfrm>
            <a:off x="8161619" y="4016446"/>
            <a:ext cx="3854222" cy="2023109"/>
          </a:xfrm>
          <a:prstGeom prst="rect">
            <a:avLst/>
          </a:prstGeom>
        </p:spPr>
      </p:pic>
      <p:pic>
        <p:nvPicPr>
          <p:cNvPr id="14" name="Picture 13" descr="A blue and brown object on a grey surface&#10;&#10;Description automatically generated">
            <a:extLst>
              <a:ext uri="{FF2B5EF4-FFF2-40B4-BE49-F238E27FC236}">
                <a16:creationId xmlns:a16="http://schemas.microsoft.com/office/drawing/2014/main" id="{49BC7410-8E3A-2223-BEC7-259D4BEC686F}"/>
              </a:ext>
            </a:extLst>
          </p:cNvPr>
          <p:cNvPicPr>
            <a:picLocks noChangeAspect="1"/>
          </p:cNvPicPr>
          <p:nvPr/>
        </p:nvPicPr>
        <p:blipFill>
          <a:blip r:embed="rId6"/>
          <a:stretch>
            <a:fillRect/>
          </a:stretch>
        </p:blipFill>
        <p:spPr>
          <a:xfrm>
            <a:off x="8161619" y="1501515"/>
            <a:ext cx="3871209" cy="2040659"/>
          </a:xfrm>
          <a:prstGeom prst="rect">
            <a:avLst/>
          </a:prstGeom>
        </p:spPr>
      </p:pic>
      <p:sp>
        <p:nvSpPr>
          <p:cNvPr id="15" name="TextBox 14">
            <a:extLst>
              <a:ext uri="{FF2B5EF4-FFF2-40B4-BE49-F238E27FC236}">
                <a16:creationId xmlns:a16="http://schemas.microsoft.com/office/drawing/2014/main" id="{9402C84C-AB1F-0BA4-2E49-66F596DDD9D9}"/>
              </a:ext>
            </a:extLst>
          </p:cNvPr>
          <p:cNvSpPr txBox="1"/>
          <p:nvPr/>
        </p:nvSpPr>
        <p:spPr>
          <a:xfrm>
            <a:off x="112254" y="3438041"/>
            <a:ext cx="3934945"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Completed Character Vehicle Model.</a:t>
            </a:r>
          </a:p>
        </p:txBody>
      </p:sp>
      <p:sp>
        <p:nvSpPr>
          <p:cNvPr id="16" name="TextBox 15">
            <a:extLst>
              <a:ext uri="{FF2B5EF4-FFF2-40B4-BE49-F238E27FC236}">
                <a16:creationId xmlns:a16="http://schemas.microsoft.com/office/drawing/2014/main" id="{4A1CE872-CCB6-CBEE-2253-3A1B0DE8FCE0}"/>
              </a:ext>
            </a:extLst>
          </p:cNvPr>
          <p:cNvSpPr txBox="1"/>
          <p:nvPr/>
        </p:nvSpPr>
        <p:spPr>
          <a:xfrm>
            <a:off x="142528" y="6078860"/>
            <a:ext cx="3919808"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Completed Switch Model.</a:t>
            </a:r>
          </a:p>
        </p:txBody>
      </p:sp>
      <p:sp>
        <p:nvSpPr>
          <p:cNvPr id="19" name="TextBox 18">
            <a:extLst>
              <a:ext uri="{FF2B5EF4-FFF2-40B4-BE49-F238E27FC236}">
                <a16:creationId xmlns:a16="http://schemas.microsoft.com/office/drawing/2014/main" id="{2819726C-6935-B084-5AF3-50DC24C4C982}"/>
              </a:ext>
            </a:extLst>
          </p:cNvPr>
          <p:cNvSpPr txBox="1"/>
          <p:nvPr/>
        </p:nvSpPr>
        <p:spPr>
          <a:xfrm>
            <a:off x="4209858" y="4916848"/>
            <a:ext cx="381459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Completed Energy Crystal Model.</a:t>
            </a:r>
          </a:p>
        </p:txBody>
      </p:sp>
      <p:sp>
        <p:nvSpPr>
          <p:cNvPr id="20" name="TextBox 19">
            <a:extLst>
              <a:ext uri="{FF2B5EF4-FFF2-40B4-BE49-F238E27FC236}">
                <a16:creationId xmlns:a16="http://schemas.microsoft.com/office/drawing/2014/main" id="{6AB79CC5-5E0D-5B01-2AF1-3831EFC5D4F4}"/>
              </a:ext>
            </a:extLst>
          </p:cNvPr>
          <p:cNvSpPr txBox="1"/>
          <p:nvPr/>
        </p:nvSpPr>
        <p:spPr>
          <a:xfrm>
            <a:off x="8159937" y="3517700"/>
            <a:ext cx="3872891"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4. Completed Scanner Model.</a:t>
            </a:r>
          </a:p>
        </p:txBody>
      </p:sp>
      <p:sp>
        <p:nvSpPr>
          <p:cNvPr id="21" name="TextBox 20">
            <a:extLst>
              <a:ext uri="{FF2B5EF4-FFF2-40B4-BE49-F238E27FC236}">
                <a16:creationId xmlns:a16="http://schemas.microsoft.com/office/drawing/2014/main" id="{BD04BB2B-26F6-46E6-720A-AC44CA4C8484}"/>
              </a:ext>
            </a:extLst>
          </p:cNvPr>
          <p:cNvSpPr txBox="1"/>
          <p:nvPr/>
        </p:nvSpPr>
        <p:spPr>
          <a:xfrm>
            <a:off x="8161619" y="5931037"/>
            <a:ext cx="3854222"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5. Completed Laser Beacon Model.</a:t>
            </a:r>
          </a:p>
        </p:txBody>
      </p:sp>
    </p:spTree>
    <p:extLst>
      <p:ext uri="{BB962C8B-B14F-4D97-AF65-F5344CB8AC3E}">
        <p14:creationId xmlns:p14="http://schemas.microsoft.com/office/powerpoint/2010/main" val="24504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Placeholder 27">
            <a:extLst>
              <a:ext uri="{FF2B5EF4-FFF2-40B4-BE49-F238E27FC236}">
                <a16:creationId xmlns:a16="http://schemas.microsoft.com/office/drawing/2014/main" id="{B7E68695-0DB5-1946-B945-66E677B1128F}"/>
              </a:ext>
            </a:extLst>
          </p:cNvPr>
          <p:cNvPicPr>
            <a:picLocks noGrp="1" noChangeAspect="1"/>
          </p:cNvPicPr>
          <p:nvPr>
            <p:ph type="pic" sz="quarter" idx="10"/>
          </p:nvPr>
        </p:nvPicPr>
        <p:blipFill>
          <a:blip r:embed="rId3"/>
          <a:srcRect t="4432" b="4432"/>
          <a:stretch/>
        </p:blipFill>
        <p:spPr>
          <a:xfrm>
            <a:off x="1130711" y="-1"/>
            <a:ext cx="11061290" cy="6857999"/>
          </a:xfrm>
          <a:no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524000" y="4070856"/>
            <a:ext cx="4179376" cy="835623"/>
          </a:xfrm>
        </p:spPr>
        <p:txBody>
          <a:bodyPr rtlCol="0" anchor="b">
            <a:normAutofit/>
          </a:bodyPr>
          <a:lstStyle/>
          <a:p>
            <a:pPr rtl="0"/>
            <a:r>
              <a:rPr lang="en-GB" dirty="0"/>
              <a:t>Texturing</a:t>
            </a:r>
          </a:p>
        </p:txBody>
      </p:sp>
      <p:sp>
        <p:nvSpPr>
          <p:cNvPr id="2" name="Slide Number Placeholder 1">
            <a:extLst>
              <a:ext uri="{FF2B5EF4-FFF2-40B4-BE49-F238E27FC236}">
                <a16:creationId xmlns:a16="http://schemas.microsoft.com/office/drawing/2014/main" id="{0AE2B537-04F2-66BB-ED4B-228532008F67}"/>
              </a:ext>
            </a:extLst>
          </p:cNvPr>
          <p:cNvSpPr>
            <a:spLocks noGrp="1"/>
          </p:cNvSpPr>
          <p:nvPr>
            <p:ph type="sldNum" sz="quarter" idx="4294967295"/>
          </p:nvPr>
        </p:nvSpPr>
        <p:spPr>
          <a:xfrm>
            <a:off x="9448800" y="6356350"/>
            <a:ext cx="2743200" cy="365125"/>
          </a:xfrm>
        </p:spPr>
        <p:txBody>
          <a:bodyPr anchor="ctr">
            <a:normAutofit/>
          </a:bodyPr>
          <a:lstStyle/>
          <a:p>
            <a:pPr rtl="0">
              <a:spcAft>
                <a:spcPts val="600"/>
              </a:spcAft>
            </a:pPr>
            <a:fld id="{31FEFF75-79D2-EE46-877B-299D1510E681}" type="slidenum">
              <a:rPr lang="en-GB" noProof="0" smtClean="0"/>
              <a:pPr rtl="0">
                <a:spcAft>
                  <a:spcPts val="600"/>
                </a:spcAft>
              </a:pPr>
              <a:t>12</a:t>
            </a:fld>
            <a:endParaRPr lang="en-GB" noProof="0"/>
          </a:p>
        </p:txBody>
      </p:sp>
      <p:sp>
        <p:nvSpPr>
          <p:cNvPr id="6" name="Text Placeholder 5">
            <a:extLst>
              <a:ext uri="{FF2B5EF4-FFF2-40B4-BE49-F238E27FC236}">
                <a16:creationId xmlns:a16="http://schemas.microsoft.com/office/drawing/2014/main" id="{149FE767-8DE4-E1E2-4F1E-4EC89D610FE7}"/>
              </a:ext>
            </a:extLst>
          </p:cNvPr>
          <p:cNvSpPr>
            <a:spLocks noGrp="1"/>
          </p:cNvSpPr>
          <p:nvPr>
            <p:ph type="body" idx="13"/>
          </p:nvPr>
        </p:nvSpPr>
        <p:spPr>
          <a:xfrm>
            <a:off x="1524000" y="4906479"/>
            <a:ext cx="4179375" cy="356462"/>
          </a:xfrm>
        </p:spPr>
        <p:txBody>
          <a:bodyPr/>
          <a:lstStyle/>
          <a:p>
            <a:r>
              <a:rPr lang="en-GB" dirty="0"/>
              <a:t>ADOBE SUBSTANCE PAINTER</a:t>
            </a:r>
          </a:p>
          <a:p>
            <a:endParaRPr lang="en-GB" dirty="0"/>
          </a:p>
        </p:txBody>
      </p:sp>
    </p:spTree>
    <p:extLst>
      <p:ext uri="{BB962C8B-B14F-4D97-AF65-F5344CB8AC3E}">
        <p14:creationId xmlns:p14="http://schemas.microsoft.com/office/powerpoint/2010/main" val="307287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72E1B30-93CD-465A-917F-9412412588B6}"/>
              </a:ext>
            </a:extLst>
          </p:cNvPr>
          <p:cNvPicPr>
            <a:picLocks noGrp="1" noChangeAspect="1"/>
          </p:cNvPicPr>
          <p:nvPr>
            <p:ph type="pic" sz="quarter" idx="13"/>
          </p:nvPr>
        </p:nvPicPr>
        <p:blipFill>
          <a:blip r:embed="rId3"/>
          <a:srcRect l="28964" r="28964"/>
          <a:stretch/>
        </p:blipFill>
        <p:spPr>
          <a:xfrm>
            <a:off x="6993359" y="0"/>
            <a:ext cx="5198641" cy="6858002"/>
          </a:xfrm>
        </p:spPr>
      </p:pic>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238865" y="255639"/>
            <a:ext cx="6076336" cy="1086558"/>
          </a:xfrm>
        </p:spPr>
        <p:txBody>
          <a:bodyPr rtlCol="0"/>
          <a:lstStyle/>
          <a:p>
            <a:pPr rtl="0"/>
            <a:r>
              <a:rPr lang="en-GB" sz="3600" dirty="0"/>
              <a:t>Texturing: Substance Painter</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a:xfrm>
            <a:off x="1350613" y="1910189"/>
            <a:ext cx="4890578" cy="3176162"/>
          </a:xfrm>
        </p:spPr>
        <p:txBody>
          <a:bodyPr rtlCol="0">
            <a:normAutofit/>
          </a:bodyPr>
          <a:lstStyle/>
          <a:p>
            <a:pPr rtl="0"/>
            <a:r>
              <a:rPr lang="en-GB" dirty="0"/>
              <a:t>To texture all five of the models, Adobe Substance Painter was used. Rather than UV unwrapping the models and then texturing by painting the UV maps, materials were used to section the models out, and then they were exported from 3Ds Max as .</a:t>
            </a:r>
            <a:r>
              <a:rPr lang="en-GB" dirty="0" err="1"/>
              <a:t>fbx</a:t>
            </a:r>
            <a:r>
              <a:rPr lang="en-GB" dirty="0"/>
              <a:t> files into Adobe Substance Painter where those models were automatically unwrapped for painting.</a:t>
            </a:r>
          </a:p>
          <a:p>
            <a:pPr rtl="0"/>
            <a:endParaRPr lang="en-GB" dirty="0"/>
          </a:p>
          <a:p>
            <a:pPr rtl="0"/>
            <a:r>
              <a:rPr lang="en-GB" dirty="0"/>
              <a:t>The materials applied within 3Ds Max were automatically made into texture sets when imported into Adobe Substance Painter. This was significantly easier than painting directly onto UV maps.</a:t>
            </a:r>
          </a:p>
        </p:txBody>
      </p:sp>
    </p:spTree>
    <p:extLst>
      <p:ext uri="{BB962C8B-B14F-4D97-AF65-F5344CB8AC3E}">
        <p14:creationId xmlns:p14="http://schemas.microsoft.com/office/powerpoint/2010/main" val="34806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918558-A8E5-4DDC-FB45-A51955032FBD}"/>
              </a:ext>
            </a:extLst>
          </p:cNvPr>
          <p:cNvSpPr>
            <a:spLocks noGrp="1"/>
          </p:cNvSpPr>
          <p:nvPr>
            <p:ph type="sldNum" sz="quarter" idx="12"/>
          </p:nvPr>
        </p:nvSpPr>
        <p:spPr/>
        <p:txBody>
          <a:bodyPr/>
          <a:lstStyle/>
          <a:p>
            <a:pPr rtl="0"/>
            <a:fld id="{31FEFF75-79D2-EE46-877B-299D1510E681}" type="slidenum">
              <a:rPr lang="en-GB" noProof="0" smtClean="0"/>
              <a:t>14</a:t>
            </a:fld>
            <a:endParaRPr lang="en-GB" noProof="0"/>
          </a:p>
        </p:txBody>
      </p:sp>
      <p:sp>
        <p:nvSpPr>
          <p:cNvPr id="3" name="Title 2">
            <a:extLst>
              <a:ext uri="{FF2B5EF4-FFF2-40B4-BE49-F238E27FC236}">
                <a16:creationId xmlns:a16="http://schemas.microsoft.com/office/drawing/2014/main" id="{73292FB5-7D6D-E28A-A088-8ACC0C5E8545}"/>
              </a:ext>
            </a:extLst>
          </p:cNvPr>
          <p:cNvSpPr>
            <a:spLocks noGrp="1"/>
          </p:cNvSpPr>
          <p:nvPr>
            <p:ph type="ctrTitle"/>
          </p:nvPr>
        </p:nvSpPr>
        <p:spPr/>
        <p:txBody>
          <a:bodyPr/>
          <a:lstStyle/>
          <a:p>
            <a:r>
              <a:rPr lang="en-GB" dirty="0"/>
              <a:t>Texturing</a:t>
            </a:r>
          </a:p>
        </p:txBody>
      </p:sp>
      <p:pic>
        <p:nvPicPr>
          <p:cNvPr id="6" name="Picture 5" descr="A close up of a wheel&#10;&#10;Description automatically generated">
            <a:extLst>
              <a:ext uri="{FF2B5EF4-FFF2-40B4-BE49-F238E27FC236}">
                <a16:creationId xmlns:a16="http://schemas.microsoft.com/office/drawing/2014/main" id="{426E10B2-03F1-8915-08C8-77E291B27812}"/>
              </a:ext>
            </a:extLst>
          </p:cNvPr>
          <p:cNvPicPr>
            <a:picLocks noChangeAspect="1"/>
          </p:cNvPicPr>
          <p:nvPr/>
        </p:nvPicPr>
        <p:blipFill>
          <a:blip r:embed="rId2"/>
          <a:stretch>
            <a:fillRect/>
          </a:stretch>
        </p:blipFill>
        <p:spPr>
          <a:xfrm>
            <a:off x="8137852" y="4155110"/>
            <a:ext cx="3535432" cy="2388451"/>
          </a:xfrm>
          <a:prstGeom prst="rect">
            <a:avLst/>
          </a:prstGeom>
        </p:spPr>
      </p:pic>
      <p:pic>
        <p:nvPicPr>
          <p:cNvPr id="8" name="Picture 7" descr="A video game screen capture&#10;&#10;Description automatically generated with medium confidence">
            <a:extLst>
              <a:ext uri="{FF2B5EF4-FFF2-40B4-BE49-F238E27FC236}">
                <a16:creationId xmlns:a16="http://schemas.microsoft.com/office/drawing/2014/main" id="{6C8AA18D-E854-65B4-6029-BA5873C295CE}"/>
              </a:ext>
            </a:extLst>
          </p:cNvPr>
          <p:cNvPicPr>
            <a:picLocks noChangeAspect="1"/>
          </p:cNvPicPr>
          <p:nvPr/>
        </p:nvPicPr>
        <p:blipFill>
          <a:blip r:embed="rId3"/>
          <a:stretch>
            <a:fillRect/>
          </a:stretch>
        </p:blipFill>
        <p:spPr>
          <a:xfrm>
            <a:off x="3897656" y="2636990"/>
            <a:ext cx="3799467" cy="2535805"/>
          </a:xfrm>
          <a:prstGeom prst="rect">
            <a:avLst/>
          </a:prstGeom>
        </p:spPr>
      </p:pic>
      <p:pic>
        <p:nvPicPr>
          <p:cNvPr id="10" name="Picture 9" descr="A close up of a tool&#10;&#10;Description automatically generated">
            <a:extLst>
              <a:ext uri="{FF2B5EF4-FFF2-40B4-BE49-F238E27FC236}">
                <a16:creationId xmlns:a16="http://schemas.microsoft.com/office/drawing/2014/main" id="{C99457BB-91DD-DDB7-41C4-A70374D58A6A}"/>
              </a:ext>
            </a:extLst>
          </p:cNvPr>
          <p:cNvPicPr>
            <a:picLocks noChangeAspect="1"/>
          </p:cNvPicPr>
          <p:nvPr/>
        </p:nvPicPr>
        <p:blipFill>
          <a:blip r:embed="rId4"/>
          <a:stretch>
            <a:fillRect/>
          </a:stretch>
        </p:blipFill>
        <p:spPr>
          <a:xfrm>
            <a:off x="8134059" y="1516443"/>
            <a:ext cx="3539225" cy="2388450"/>
          </a:xfrm>
          <a:prstGeom prst="rect">
            <a:avLst/>
          </a:prstGeom>
        </p:spPr>
      </p:pic>
      <p:pic>
        <p:nvPicPr>
          <p:cNvPr id="12" name="Picture 11" descr="A black and white object with a white circle around it&#10;&#10;Description automatically generated">
            <a:extLst>
              <a:ext uri="{FF2B5EF4-FFF2-40B4-BE49-F238E27FC236}">
                <a16:creationId xmlns:a16="http://schemas.microsoft.com/office/drawing/2014/main" id="{AB096E4D-094A-A6D8-F21E-3D528E9DF08B}"/>
              </a:ext>
            </a:extLst>
          </p:cNvPr>
          <p:cNvPicPr>
            <a:picLocks noChangeAspect="1"/>
          </p:cNvPicPr>
          <p:nvPr/>
        </p:nvPicPr>
        <p:blipFill>
          <a:blip r:embed="rId5"/>
          <a:stretch>
            <a:fillRect/>
          </a:stretch>
        </p:blipFill>
        <p:spPr>
          <a:xfrm>
            <a:off x="302201" y="4289043"/>
            <a:ext cx="3145849" cy="2120587"/>
          </a:xfrm>
          <a:prstGeom prst="rect">
            <a:avLst/>
          </a:prstGeom>
        </p:spPr>
      </p:pic>
      <p:pic>
        <p:nvPicPr>
          <p:cNvPr id="14" name="Picture 13" descr="A metal object with two pointed spikes&#10;&#10;Description automatically generated with medium confidence">
            <a:extLst>
              <a:ext uri="{FF2B5EF4-FFF2-40B4-BE49-F238E27FC236}">
                <a16:creationId xmlns:a16="http://schemas.microsoft.com/office/drawing/2014/main" id="{5C3F4D37-BB9A-B107-1D0D-AED87B038A4E}"/>
              </a:ext>
            </a:extLst>
          </p:cNvPr>
          <p:cNvPicPr>
            <a:picLocks noChangeAspect="1"/>
          </p:cNvPicPr>
          <p:nvPr/>
        </p:nvPicPr>
        <p:blipFill>
          <a:blip r:embed="rId6"/>
          <a:stretch>
            <a:fillRect/>
          </a:stretch>
        </p:blipFill>
        <p:spPr>
          <a:xfrm>
            <a:off x="302201" y="1650375"/>
            <a:ext cx="3158520" cy="2120586"/>
          </a:xfrm>
          <a:prstGeom prst="rect">
            <a:avLst/>
          </a:prstGeom>
        </p:spPr>
      </p:pic>
      <p:sp>
        <p:nvSpPr>
          <p:cNvPr id="15" name="TextBox 14">
            <a:extLst>
              <a:ext uri="{FF2B5EF4-FFF2-40B4-BE49-F238E27FC236}">
                <a16:creationId xmlns:a16="http://schemas.microsoft.com/office/drawing/2014/main" id="{B243BDC5-F023-AA62-FFD9-7E4DB3896393}"/>
              </a:ext>
            </a:extLst>
          </p:cNvPr>
          <p:cNvSpPr txBox="1"/>
          <p:nvPr/>
        </p:nvSpPr>
        <p:spPr>
          <a:xfrm>
            <a:off x="302201" y="3640156"/>
            <a:ext cx="315851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Textured Laser Beacon Model.</a:t>
            </a:r>
          </a:p>
        </p:txBody>
      </p:sp>
      <p:sp>
        <p:nvSpPr>
          <p:cNvPr id="16" name="TextBox 15">
            <a:extLst>
              <a:ext uri="{FF2B5EF4-FFF2-40B4-BE49-F238E27FC236}">
                <a16:creationId xmlns:a16="http://schemas.microsoft.com/office/drawing/2014/main" id="{6675FC67-7632-11FB-8C97-1A4A66E38681}"/>
              </a:ext>
            </a:extLst>
          </p:cNvPr>
          <p:cNvSpPr txBox="1"/>
          <p:nvPr/>
        </p:nvSpPr>
        <p:spPr>
          <a:xfrm>
            <a:off x="302201" y="6256745"/>
            <a:ext cx="308107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Textured Switch Model.</a:t>
            </a:r>
          </a:p>
        </p:txBody>
      </p:sp>
      <p:sp>
        <p:nvSpPr>
          <p:cNvPr id="17" name="TextBox 16">
            <a:extLst>
              <a:ext uri="{FF2B5EF4-FFF2-40B4-BE49-F238E27FC236}">
                <a16:creationId xmlns:a16="http://schemas.microsoft.com/office/drawing/2014/main" id="{2F3E065C-D789-C3AB-94EC-44372CCE5C78}"/>
              </a:ext>
            </a:extLst>
          </p:cNvPr>
          <p:cNvSpPr txBox="1"/>
          <p:nvPr/>
        </p:nvSpPr>
        <p:spPr>
          <a:xfrm>
            <a:off x="3897656" y="5041990"/>
            <a:ext cx="3799467"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Textured Energy Crystal Model.</a:t>
            </a:r>
          </a:p>
        </p:txBody>
      </p:sp>
      <p:sp>
        <p:nvSpPr>
          <p:cNvPr id="18" name="TextBox 17">
            <a:extLst>
              <a:ext uri="{FF2B5EF4-FFF2-40B4-BE49-F238E27FC236}">
                <a16:creationId xmlns:a16="http://schemas.microsoft.com/office/drawing/2014/main" id="{A05EAD60-4C15-DA3B-DD9C-644A7F2E8267}"/>
              </a:ext>
            </a:extLst>
          </p:cNvPr>
          <p:cNvSpPr txBox="1"/>
          <p:nvPr/>
        </p:nvSpPr>
        <p:spPr>
          <a:xfrm>
            <a:off x="8134059" y="3725116"/>
            <a:ext cx="3535432"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4. Textured Scanner Model.</a:t>
            </a:r>
          </a:p>
        </p:txBody>
      </p:sp>
      <p:sp>
        <p:nvSpPr>
          <p:cNvPr id="19" name="TextBox 18">
            <a:extLst>
              <a:ext uri="{FF2B5EF4-FFF2-40B4-BE49-F238E27FC236}">
                <a16:creationId xmlns:a16="http://schemas.microsoft.com/office/drawing/2014/main" id="{6F424980-4E06-C837-268B-10FDBEFDCFC4}"/>
              </a:ext>
            </a:extLst>
          </p:cNvPr>
          <p:cNvSpPr txBox="1"/>
          <p:nvPr/>
        </p:nvSpPr>
        <p:spPr>
          <a:xfrm>
            <a:off x="8134059" y="6370908"/>
            <a:ext cx="3539225"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5. Textured Character Vehicle Model.</a:t>
            </a:r>
          </a:p>
        </p:txBody>
      </p:sp>
    </p:spTree>
    <p:extLst>
      <p:ext uri="{BB962C8B-B14F-4D97-AF65-F5344CB8AC3E}">
        <p14:creationId xmlns:p14="http://schemas.microsoft.com/office/powerpoint/2010/main" val="209729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0DB60-BF58-3ED4-2190-35829709DB9B}"/>
              </a:ext>
            </a:extLst>
          </p:cNvPr>
          <p:cNvSpPr>
            <a:spLocks noGrp="1"/>
          </p:cNvSpPr>
          <p:nvPr>
            <p:ph type="sldNum" sz="quarter" idx="12"/>
          </p:nvPr>
        </p:nvSpPr>
        <p:spPr/>
        <p:txBody>
          <a:bodyPr/>
          <a:lstStyle/>
          <a:p>
            <a:pPr rtl="0"/>
            <a:fld id="{31FEFF75-79D2-EE46-877B-299D1510E681}" type="slidenum">
              <a:rPr lang="en-GB" noProof="0" smtClean="0"/>
              <a:t>15</a:t>
            </a:fld>
            <a:endParaRPr lang="en-GB" noProof="0"/>
          </a:p>
        </p:txBody>
      </p:sp>
      <p:sp>
        <p:nvSpPr>
          <p:cNvPr id="3" name="Title 2">
            <a:extLst>
              <a:ext uri="{FF2B5EF4-FFF2-40B4-BE49-F238E27FC236}">
                <a16:creationId xmlns:a16="http://schemas.microsoft.com/office/drawing/2014/main" id="{011CD81B-8DA7-7B1F-5346-B3A23A5C48B2}"/>
              </a:ext>
            </a:extLst>
          </p:cNvPr>
          <p:cNvSpPr>
            <a:spLocks noGrp="1"/>
          </p:cNvSpPr>
          <p:nvPr>
            <p:ph type="ctrTitle"/>
          </p:nvPr>
        </p:nvSpPr>
        <p:spPr/>
        <p:txBody>
          <a:bodyPr/>
          <a:lstStyle/>
          <a:p>
            <a:r>
              <a:rPr lang="en-GB" dirty="0"/>
              <a:t>Level Design Concepts</a:t>
            </a:r>
          </a:p>
        </p:txBody>
      </p:sp>
      <p:pic>
        <p:nvPicPr>
          <p:cNvPr id="6" name="Picture 5" descr="A screenshot of a video game&#10;&#10;Description automatically generated">
            <a:extLst>
              <a:ext uri="{FF2B5EF4-FFF2-40B4-BE49-F238E27FC236}">
                <a16:creationId xmlns:a16="http://schemas.microsoft.com/office/drawing/2014/main" id="{083F3A94-FAFA-1160-0692-514D38A35C3A}"/>
              </a:ext>
            </a:extLst>
          </p:cNvPr>
          <p:cNvPicPr>
            <a:picLocks noChangeAspect="1"/>
          </p:cNvPicPr>
          <p:nvPr/>
        </p:nvPicPr>
        <p:blipFill>
          <a:blip r:embed="rId2"/>
          <a:stretch>
            <a:fillRect/>
          </a:stretch>
        </p:blipFill>
        <p:spPr>
          <a:xfrm>
            <a:off x="6452564" y="2676000"/>
            <a:ext cx="5088290" cy="3251304"/>
          </a:xfrm>
          <a:prstGeom prst="rect">
            <a:avLst/>
          </a:prstGeom>
        </p:spPr>
      </p:pic>
      <p:sp>
        <p:nvSpPr>
          <p:cNvPr id="9" name="TextBox 8">
            <a:extLst>
              <a:ext uri="{FF2B5EF4-FFF2-40B4-BE49-F238E27FC236}">
                <a16:creationId xmlns:a16="http://schemas.microsoft.com/office/drawing/2014/main" id="{528A985E-9E8E-994C-0239-A30EA2C00691}"/>
              </a:ext>
            </a:extLst>
          </p:cNvPr>
          <p:cNvSpPr txBox="1"/>
          <p:nvPr/>
        </p:nvSpPr>
        <p:spPr>
          <a:xfrm>
            <a:off x="666943" y="2144246"/>
            <a:ext cx="4188198" cy="369332"/>
          </a:xfrm>
          <a:prstGeom prst="rect">
            <a:avLst/>
          </a:prstGeom>
          <a:noFill/>
        </p:spPr>
        <p:txBody>
          <a:bodyPr wrap="none" rtlCol="0">
            <a:spAutoFit/>
          </a:bodyPr>
          <a:lstStyle/>
          <a:p>
            <a:r>
              <a:rPr lang="en-GB" dirty="0"/>
              <a:t>Level 1: More space, easy access to switch </a:t>
            </a:r>
          </a:p>
        </p:txBody>
      </p:sp>
      <p:pic>
        <p:nvPicPr>
          <p:cNvPr id="11" name="Picture 10" descr="A screenshot of a game&#10;&#10;Description automatically generated">
            <a:extLst>
              <a:ext uri="{FF2B5EF4-FFF2-40B4-BE49-F238E27FC236}">
                <a16:creationId xmlns:a16="http://schemas.microsoft.com/office/drawing/2014/main" id="{4108402D-A1CA-7AA2-CC5F-DBBA5F7A4BDA}"/>
              </a:ext>
            </a:extLst>
          </p:cNvPr>
          <p:cNvPicPr>
            <a:picLocks noChangeAspect="1"/>
          </p:cNvPicPr>
          <p:nvPr/>
        </p:nvPicPr>
        <p:blipFill>
          <a:blip r:embed="rId3"/>
          <a:stretch>
            <a:fillRect/>
          </a:stretch>
        </p:blipFill>
        <p:spPr>
          <a:xfrm>
            <a:off x="578985" y="2634178"/>
            <a:ext cx="5160452" cy="3334949"/>
          </a:xfrm>
          <a:prstGeom prst="rect">
            <a:avLst/>
          </a:prstGeom>
        </p:spPr>
      </p:pic>
      <p:sp>
        <p:nvSpPr>
          <p:cNvPr id="14" name="TextBox 13">
            <a:extLst>
              <a:ext uri="{FF2B5EF4-FFF2-40B4-BE49-F238E27FC236}">
                <a16:creationId xmlns:a16="http://schemas.microsoft.com/office/drawing/2014/main" id="{81164938-BFDC-B4EE-1AC4-6EC901A76BC8}"/>
              </a:ext>
            </a:extLst>
          </p:cNvPr>
          <p:cNvSpPr txBox="1"/>
          <p:nvPr/>
        </p:nvSpPr>
        <p:spPr>
          <a:xfrm>
            <a:off x="6516501" y="2144246"/>
            <a:ext cx="4369466" cy="369332"/>
          </a:xfrm>
          <a:prstGeom prst="rect">
            <a:avLst/>
          </a:prstGeom>
          <a:noFill/>
        </p:spPr>
        <p:txBody>
          <a:bodyPr wrap="none" rtlCol="0">
            <a:spAutoFit/>
          </a:bodyPr>
          <a:lstStyle/>
          <a:p>
            <a:r>
              <a:rPr lang="en-GB" dirty="0"/>
              <a:t>Level 2: Less space, difficult access to switch </a:t>
            </a:r>
          </a:p>
        </p:txBody>
      </p:sp>
    </p:spTree>
    <p:extLst>
      <p:ext uri="{BB962C8B-B14F-4D97-AF65-F5344CB8AC3E}">
        <p14:creationId xmlns:p14="http://schemas.microsoft.com/office/powerpoint/2010/main" val="367704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F1E728-D59A-A3FB-7804-C314E723770D}"/>
              </a:ext>
            </a:extLst>
          </p:cNvPr>
          <p:cNvSpPr>
            <a:spLocks noGrp="1"/>
          </p:cNvSpPr>
          <p:nvPr>
            <p:ph type="sldNum" sz="quarter" idx="12"/>
          </p:nvPr>
        </p:nvSpPr>
        <p:spPr/>
        <p:txBody>
          <a:bodyPr/>
          <a:lstStyle/>
          <a:p>
            <a:pPr rtl="0"/>
            <a:fld id="{31FEFF75-79D2-EE46-877B-299D1510E681}" type="slidenum">
              <a:rPr lang="en-GB" noProof="0" smtClean="0"/>
              <a:t>16</a:t>
            </a:fld>
            <a:endParaRPr lang="en-GB" noProof="0"/>
          </a:p>
        </p:txBody>
      </p:sp>
      <p:sp>
        <p:nvSpPr>
          <p:cNvPr id="5" name="Title 4">
            <a:extLst>
              <a:ext uri="{FF2B5EF4-FFF2-40B4-BE49-F238E27FC236}">
                <a16:creationId xmlns:a16="http://schemas.microsoft.com/office/drawing/2014/main" id="{E4C67C48-CAF5-112F-AE8E-24928BC958FD}"/>
              </a:ext>
            </a:extLst>
          </p:cNvPr>
          <p:cNvSpPr>
            <a:spLocks noGrp="1"/>
          </p:cNvSpPr>
          <p:nvPr>
            <p:ph type="ctrTitle"/>
          </p:nvPr>
        </p:nvSpPr>
        <p:spPr/>
        <p:txBody>
          <a:bodyPr/>
          <a:lstStyle/>
          <a:p>
            <a:r>
              <a:rPr lang="en-GB" dirty="0"/>
              <a:t>Audio</a:t>
            </a:r>
          </a:p>
        </p:txBody>
      </p:sp>
      <p:sp>
        <p:nvSpPr>
          <p:cNvPr id="7" name="Text Placeholder 6">
            <a:extLst>
              <a:ext uri="{FF2B5EF4-FFF2-40B4-BE49-F238E27FC236}">
                <a16:creationId xmlns:a16="http://schemas.microsoft.com/office/drawing/2014/main" id="{1F2DB3AB-B406-E62B-C228-86C808D0C913}"/>
              </a:ext>
            </a:extLst>
          </p:cNvPr>
          <p:cNvSpPr>
            <a:spLocks noGrp="1"/>
          </p:cNvSpPr>
          <p:nvPr>
            <p:ph type="body" sz="quarter" idx="14"/>
          </p:nvPr>
        </p:nvSpPr>
        <p:spPr/>
        <p:txBody>
          <a:bodyPr/>
          <a:lstStyle/>
          <a:p>
            <a:r>
              <a:rPr lang="en-GB" dirty="0"/>
              <a:t>The following links are the audios downloaded from royalty-free sites:</a:t>
            </a:r>
          </a:p>
          <a:p>
            <a:endParaRPr lang="en-GB" dirty="0"/>
          </a:p>
        </p:txBody>
      </p:sp>
      <p:pic>
        <p:nvPicPr>
          <p:cNvPr id="8" name="sci-fi-device-scan-joshua-chivers-1-00-01">
            <a:hlinkClick r:id="" action="ppaction://media"/>
            <a:extLst>
              <a:ext uri="{FF2B5EF4-FFF2-40B4-BE49-F238E27FC236}">
                <a16:creationId xmlns:a16="http://schemas.microsoft.com/office/drawing/2014/main" id="{B062CDB8-6326-622D-FBC1-C4A735B97DC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27322" y="2160519"/>
            <a:ext cx="609600" cy="609600"/>
          </a:xfrm>
          <a:prstGeom prst="rect">
            <a:avLst/>
          </a:prstGeom>
        </p:spPr>
      </p:pic>
      <p:pic>
        <p:nvPicPr>
          <p:cNvPr id="9" name="countdown-timer-sci-fi-device-epic-stock-media-1-00-02">
            <a:hlinkClick r:id="" action="ppaction://media"/>
            <a:extLst>
              <a:ext uri="{FF2B5EF4-FFF2-40B4-BE49-F238E27FC236}">
                <a16:creationId xmlns:a16="http://schemas.microsoft.com/office/drawing/2014/main" id="{FE55EB38-5100-A20F-9401-929D9BBF4E5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27322" y="3588441"/>
            <a:ext cx="609600" cy="609600"/>
          </a:xfrm>
          <a:prstGeom prst="rect">
            <a:avLst/>
          </a:prstGeom>
        </p:spPr>
      </p:pic>
      <p:pic>
        <p:nvPicPr>
          <p:cNvPr id="10" name="sci-fi-technology-data-flutter-tomas-herudek-1-00-04">
            <a:hlinkClick r:id="" action="ppaction://media"/>
            <a:extLst>
              <a:ext uri="{FF2B5EF4-FFF2-40B4-BE49-F238E27FC236}">
                <a16:creationId xmlns:a16="http://schemas.microsoft.com/office/drawing/2014/main" id="{C5AC6CAE-FD50-F2E2-FE1A-AE2FB1C02FBD}"/>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627321" y="5016363"/>
            <a:ext cx="609600" cy="609600"/>
          </a:xfrm>
          <a:prstGeom prst="rect">
            <a:avLst/>
          </a:prstGeom>
        </p:spPr>
      </p:pic>
    </p:spTree>
    <p:extLst>
      <p:ext uri="{BB962C8B-B14F-4D97-AF65-F5344CB8AC3E}">
        <p14:creationId xmlns:p14="http://schemas.microsoft.com/office/powerpoint/2010/main" val="39823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77"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858"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8"/>
                </p:tgtEl>
              </p:cMediaNode>
            </p:audio>
            <p:audio>
              <p:cMediaNode vol="80000">
                <p:cTn id="28" fill="hold" display="0">
                  <p:stCondLst>
                    <p:cond delay="indefinite"/>
                  </p:stCondLst>
                  <p:endCondLst>
                    <p:cond evt="onStopAudio" delay="0">
                      <p:tgtEl>
                        <p:sldTgt/>
                      </p:tgtEl>
                    </p:cond>
                  </p:endCondLst>
                </p:cTn>
                <p:tgtEl>
                  <p:spTgt spid="9"/>
                </p:tgtEl>
              </p:cMediaNode>
            </p:audio>
            <p:audio>
              <p:cMediaNode vol="10606">
                <p:cTn id="29" fill="hold" display="0">
                  <p:stCondLst>
                    <p:cond delay="indefinite"/>
                  </p:stCondLst>
                  <p:endCondLst>
                    <p:cond evt="onStopAudio" delay="0">
                      <p:tgtEl>
                        <p:sldTgt/>
                      </p:tgtEl>
                    </p:cond>
                  </p:endCondLst>
                </p:cTn>
                <p:tgtEl>
                  <p:spTgt spid="10"/>
                </p:tgtEl>
              </p:cMediaNode>
            </p:audio>
          </p:childTnLst>
        </p:cTn>
      </p:par>
    </p:tnLst>
    <p:bldLst>
      <p:bldP spid="5" grpId="0"/>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0F9B5-F059-4AA1-4F0E-13A728D3BC5D}"/>
              </a:ext>
            </a:extLst>
          </p:cNvPr>
          <p:cNvSpPr>
            <a:spLocks noGrp="1"/>
          </p:cNvSpPr>
          <p:nvPr>
            <p:ph type="sldNum" sz="quarter" idx="12"/>
          </p:nvPr>
        </p:nvSpPr>
        <p:spPr/>
        <p:txBody>
          <a:bodyPr/>
          <a:lstStyle/>
          <a:p>
            <a:pPr rtl="0"/>
            <a:fld id="{31FEFF75-79D2-EE46-877B-299D1510E681}" type="slidenum">
              <a:rPr lang="en-GB" noProof="0" smtClean="0"/>
              <a:t>17</a:t>
            </a:fld>
            <a:endParaRPr lang="en-GB" noProof="0"/>
          </a:p>
        </p:txBody>
      </p:sp>
      <p:sp>
        <p:nvSpPr>
          <p:cNvPr id="3" name="Title 2">
            <a:extLst>
              <a:ext uri="{FF2B5EF4-FFF2-40B4-BE49-F238E27FC236}">
                <a16:creationId xmlns:a16="http://schemas.microsoft.com/office/drawing/2014/main" id="{657CF436-43A9-C886-C230-BA8EA59E0F5F}"/>
              </a:ext>
            </a:extLst>
          </p:cNvPr>
          <p:cNvSpPr>
            <a:spLocks noGrp="1"/>
          </p:cNvSpPr>
          <p:nvPr>
            <p:ph type="ctrTitle"/>
          </p:nvPr>
        </p:nvSpPr>
        <p:spPr/>
        <p:txBody>
          <a:bodyPr/>
          <a:lstStyle/>
          <a:p>
            <a:r>
              <a:rPr lang="en-GB" dirty="0"/>
              <a:t>Video Demo Link</a:t>
            </a:r>
          </a:p>
        </p:txBody>
      </p:sp>
      <p:sp>
        <p:nvSpPr>
          <p:cNvPr id="4" name="Text Placeholder 3">
            <a:extLst>
              <a:ext uri="{FF2B5EF4-FFF2-40B4-BE49-F238E27FC236}">
                <a16:creationId xmlns:a16="http://schemas.microsoft.com/office/drawing/2014/main" id="{D8795B4C-E00E-54E2-192B-4DCB655CC2B4}"/>
              </a:ext>
            </a:extLst>
          </p:cNvPr>
          <p:cNvSpPr>
            <a:spLocks noGrp="1"/>
          </p:cNvSpPr>
          <p:nvPr>
            <p:ph type="body" sz="quarter" idx="14"/>
          </p:nvPr>
        </p:nvSpPr>
        <p:spPr>
          <a:xfrm>
            <a:off x="1627323" y="1507067"/>
            <a:ext cx="2642926" cy="365126"/>
          </a:xfrm>
        </p:spPr>
        <p:txBody>
          <a:bodyPr/>
          <a:lstStyle/>
          <a:p>
            <a:r>
              <a:rPr lang="en-GB" dirty="0"/>
              <a:t>https://youtu.be/952f_PndZ08</a:t>
            </a:r>
          </a:p>
        </p:txBody>
      </p:sp>
    </p:spTree>
    <p:extLst>
      <p:ext uri="{BB962C8B-B14F-4D97-AF65-F5344CB8AC3E}">
        <p14:creationId xmlns:p14="http://schemas.microsoft.com/office/powerpoint/2010/main" val="403964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995C9-D91F-DA68-8D7E-A88FD6298B28}"/>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31FEFF75-79D2-EE46-877B-299D1510E681}" type="slidenum">
              <a:rPr lang="en-GB" noProof="0" smtClean="0"/>
              <a:pPr rtl="0">
                <a:spcAft>
                  <a:spcPts val="600"/>
                </a:spcAft>
              </a:pPr>
              <a:t>2</a:t>
            </a:fld>
            <a:endParaRPr lang="en-GB" noProof="0"/>
          </a:p>
        </p:txBody>
      </p:sp>
      <p:pic>
        <p:nvPicPr>
          <p:cNvPr id="5" name="Picture Placeholder 4">
            <a:extLst>
              <a:ext uri="{FF2B5EF4-FFF2-40B4-BE49-F238E27FC236}">
                <a16:creationId xmlns:a16="http://schemas.microsoft.com/office/drawing/2014/main" id="{ACCEFA4C-8B4A-39E5-FE5B-F734AE5721DD}"/>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artisticBlur/>
                    </a14:imgEffect>
                  </a14:imgLayer>
                </a14:imgProps>
              </a:ext>
            </a:extLst>
          </a:blip>
          <a:srcRect l="32643" r="32643"/>
          <a:stretch/>
        </p:blipFill>
        <p:spPr>
          <a:xfrm>
            <a:off x="0" y="0"/>
            <a:ext cx="5199063" cy="6858000"/>
          </a:xfr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5711877" y="339645"/>
            <a:ext cx="4890577" cy="1002552"/>
          </a:xfrm>
        </p:spPr>
        <p:txBody>
          <a:bodyPr rtlCol="0" anchor="b">
            <a:normAutofit/>
          </a:bodyPr>
          <a:lstStyle/>
          <a:p>
            <a:pPr rtl="0"/>
            <a:r>
              <a:rPr lang="en-GB" sz="3500" dirty="0">
                <a:solidFill>
                  <a:schemeClr val="accent4">
                    <a:lumMod val="50000"/>
                  </a:schemeClr>
                </a:solidFill>
              </a:rPr>
              <a:t>Table of Contents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708797" y="1507066"/>
            <a:ext cx="4890578" cy="1409869"/>
          </a:xfrm>
        </p:spPr>
        <p:txBody>
          <a:bodyPr rtlCol="0" anchor="t">
            <a:normAutofit fontScale="92500"/>
          </a:bodyPr>
          <a:lstStyle/>
          <a:p>
            <a:pPr marL="285750" indent="-285750" rtl="0">
              <a:buFont typeface="Arial" panose="020B0604020202020204" pitchFamily="34" charset="0"/>
              <a:buChar char="•"/>
            </a:pPr>
            <a:r>
              <a:rPr lang="en-GB" b="1" dirty="0"/>
              <a:t>3D Modelling</a:t>
            </a:r>
            <a:r>
              <a:rPr lang="en-GB" dirty="0"/>
              <a:t>			Slide 3-11</a:t>
            </a:r>
          </a:p>
          <a:p>
            <a:pPr marL="285750" indent="-285750" rtl="0">
              <a:buFont typeface="Arial" panose="020B0604020202020204" pitchFamily="34" charset="0"/>
              <a:buChar char="•"/>
            </a:pPr>
            <a:r>
              <a:rPr lang="en-GB" b="1" dirty="0"/>
              <a:t>Textures</a:t>
            </a:r>
            <a:r>
              <a:rPr lang="en-GB" dirty="0"/>
              <a:t>	 </a:t>
            </a:r>
            <a:r>
              <a:rPr lang="en-GB" b="1" dirty="0"/>
              <a:t>(&amp; animation)</a:t>
            </a:r>
            <a:r>
              <a:rPr lang="en-GB" dirty="0"/>
              <a:t>		Slide 12-14	</a:t>
            </a:r>
          </a:p>
          <a:p>
            <a:pPr marL="285750" indent="-285750" rtl="0">
              <a:buFont typeface="Arial" panose="020B0604020202020204" pitchFamily="34" charset="0"/>
              <a:buChar char="•"/>
            </a:pPr>
            <a:r>
              <a:rPr lang="en-GB" b="1" dirty="0"/>
              <a:t>Level</a:t>
            </a:r>
            <a:r>
              <a:rPr lang="en-GB" dirty="0"/>
              <a:t> </a:t>
            </a:r>
            <a:r>
              <a:rPr lang="en-GB" b="1" dirty="0"/>
              <a:t>Design</a:t>
            </a:r>
            <a:r>
              <a:rPr lang="en-GB" dirty="0"/>
              <a:t>			Slide 15</a:t>
            </a:r>
          </a:p>
          <a:p>
            <a:pPr marL="285750" indent="-285750" rtl="0">
              <a:buFont typeface="Arial" panose="020B0604020202020204" pitchFamily="34" charset="0"/>
              <a:buChar char="•"/>
            </a:pPr>
            <a:r>
              <a:rPr lang="en-GB" b="1" dirty="0"/>
              <a:t>Audio				</a:t>
            </a:r>
            <a:r>
              <a:rPr lang="en-GB" dirty="0"/>
              <a:t>Slide 16</a:t>
            </a:r>
            <a:endParaRPr lang="en-GB" b="1" dirty="0"/>
          </a:p>
        </p:txBody>
      </p:sp>
    </p:spTree>
    <p:extLst>
      <p:ext uri="{BB962C8B-B14F-4D97-AF65-F5344CB8AC3E}">
        <p14:creationId xmlns:p14="http://schemas.microsoft.com/office/powerpoint/2010/main" val="26252971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9" name="Picture Placeholder 15" descr="A blue and purple object with white lines&#10;&#10;Description automatically generated">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a:alphaModFix/>
            <a:extLst>
              <a:ext uri="{BEBA8EAE-BF5A-486C-A8C5-ECC9F3942E4B}">
                <a14:imgProps xmlns:a14="http://schemas.microsoft.com/office/drawing/2010/main">
                  <a14:imgLayer r:embed="rId4">
                    <a14:imgEffect>
                      <a14:artisticBlur/>
                    </a14:imgEffect>
                    <a14:imgEffect>
                      <a14:colorTemperature colorTemp="5900"/>
                    </a14:imgEffect>
                  </a14:imgLayer>
                </a14:imgProps>
              </a:ext>
            </a:extLst>
          </a:blip>
          <a:srcRect l="4654" r="20707" b="-1"/>
          <a:stretch/>
        </p:blipFill>
        <p:spPr>
          <a:xfrm>
            <a:off x="1133856" y="-1"/>
            <a:ext cx="11058145" cy="6857999"/>
          </a:xfr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rtlCol="0">
            <a:normAutofit/>
          </a:bodyPr>
          <a:lstStyle/>
          <a:p>
            <a:pPr rtl="0"/>
            <a:r>
              <a:rPr lang="en-GB" dirty="0"/>
              <a:t>3ds max 2025</a:t>
            </a: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rtlCol="0" anchor="b">
            <a:normAutofit/>
          </a:bodyPr>
          <a:lstStyle/>
          <a:p>
            <a:pPr rtl="0"/>
            <a:r>
              <a:rPr lang="en-GB" dirty="0"/>
              <a:t>3D Modelling</a:t>
            </a:r>
          </a:p>
        </p:txBody>
      </p:sp>
    </p:spTree>
    <p:extLst>
      <p:ext uri="{BB962C8B-B14F-4D97-AF65-F5344CB8AC3E}">
        <p14:creationId xmlns:p14="http://schemas.microsoft.com/office/powerpoint/2010/main" val="406786489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1">
            <a:extLst>
              <a:ext uri="{FF2B5EF4-FFF2-40B4-BE49-F238E27FC236}">
                <a16:creationId xmlns:a16="http://schemas.microsoft.com/office/drawing/2014/main" id="{84445110-C4E0-00DE-5522-7247D9E70867}"/>
              </a:ext>
            </a:extLst>
          </p:cNvPr>
          <p:cNvSpPr>
            <a:spLocks noGrp="1"/>
          </p:cNvSpPr>
          <p:nvPr>
            <p:ph type="sldNum" sz="quarter" idx="12"/>
          </p:nvPr>
        </p:nvSpPr>
        <p:spPr/>
        <p:txBody>
          <a:bodyPr anchor="ctr">
            <a:normAutofit/>
          </a:bodyPr>
          <a:lstStyle/>
          <a:p>
            <a:pPr rtl="0">
              <a:spcAft>
                <a:spcPts val="600"/>
              </a:spcAft>
            </a:pPr>
            <a:fld id="{31FEFF75-79D2-EE46-877B-299D1510E681}" type="slidenum">
              <a:rPr lang="en-GB" noProof="0" smtClean="0"/>
              <a:pPr rtl="0">
                <a:spcAft>
                  <a:spcPts val="600"/>
                </a:spcAft>
              </a:pPr>
              <a:t>4</a:t>
            </a:fld>
            <a:endParaRPr lang="en-GB" noProof="0" dirty="0"/>
          </a:p>
        </p:txBody>
      </p:sp>
      <p:pic>
        <p:nvPicPr>
          <p:cNvPr id="29" name="Picture Placeholder 28" descr="Figure 1. Screen capture showcasing the early stages of a drill model in 3Ds Max.">
            <a:extLst>
              <a:ext uri="{FF2B5EF4-FFF2-40B4-BE49-F238E27FC236}">
                <a16:creationId xmlns:a16="http://schemas.microsoft.com/office/drawing/2014/main" id="{E30A268A-BBDB-BBC8-CB95-BC6B0194814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21971" r="43173"/>
          <a:stretch/>
        </p:blipFill>
        <p:spPr>
          <a:xfrm>
            <a:off x="0" y="1"/>
            <a:ext cx="5198641" cy="6858002"/>
          </a:xfrm>
        </p:spPr>
      </p:pic>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5711877" y="687117"/>
            <a:ext cx="4890577" cy="1002552"/>
          </a:xfrm>
        </p:spPr>
        <p:txBody>
          <a:bodyPr rtlCol="0" anchor="b">
            <a:normAutofit fontScale="90000"/>
          </a:bodyPr>
          <a:lstStyle/>
          <a:p>
            <a:pPr rtl="0"/>
            <a:r>
              <a:rPr lang="en-GB" dirty="0">
                <a:solidFill>
                  <a:schemeClr val="accent4">
                    <a:lumMod val="50000"/>
                  </a:schemeClr>
                </a:solidFill>
              </a:rPr>
              <a:t>3d modelling: 3ds Max</a:t>
            </a:r>
          </a:p>
        </p:txBody>
      </p:sp>
      <p:sp>
        <p:nvSpPr>
          <p:cNvPr id="7" name="Text Placeholder 6">
            <a:extLst>
              <a:ext uri="{FF2B5EF4-FFF2-40B4-BE49-F238E27FC236}">
                <a16:creationId xmlns:a16="http://schemas.microsoft.com/office/drawing/2014/main" id="{F671A034-1CDF-8B46-90C5-63321B0C91BE}"/>
              </a:ext>
            </a:extLst>
          </p:cNvPr>
          <p:cNvSpPr>
            <a:spLocks noGrp="1"/>
          </p:cNvSpPr>
          <p:nvPr>
            <p:ph type="body" sz="quarter" idx="14"/>
          </p:nvPr>
        </p:nvSpPr>
        <p:spPr>
          <a:xfrm>
            <a:off x="5708797" y="2070131"/>
            <a:ext cx="4890578" cy="3978909"/>
          </a:xfrm>
        </p:spPr>
        <p:txBody>
          <a:bodyPr rtlCol="0">
            <a:normAutofit/>
          </a:bodyPr>
          <a:lstStyle/>
          <a:p>
            <a:pPr marL="0" indent="0" rtl="0">
              <a:buNone/>
            </a:pPr>
            <a:r>
              <a:rPr lang="en-GB" dirty="0"/>
              <a:t>For 3D modelling, </a:t>
            </a:r>
            <a:r>
              <a:rPr lang="en-GB" b="1" i="1" dirty="0"/>
              <a:t>3Ds Max </a:t>
            </a:r>
            <a:r>
              <a:rPr lang="en-GB" dirty="0"/>
              <a:t>was used because the software is user-friendly and has industry-standard capabilities. It provides a diverse range of modelling shapes and tools that enable the efficient creation of simple and complex assets. Key features include a real-time rendering system, a robust modifier list for enhancing models, and support for creating high-quality assets, with the help of optimisation for low-poly creations.</a:t>
            </a:r>
          </a:p>
          <a:p>
            <a:pPr marL="0" indent="0" rtl="0">
              <a:buNone/>
            </a:pPr>
            <a:endParaRPr lang="en-GB" dirty="0"/>
          </a:p>
          <a:p>
            <a:pPr marL="0" indent="0" rtl="0">
              <a:buNone/>
            </a:pPr>
            <a:r>
              <a:rPr lang="en-GB" b="1" i="1" dirty="0"/>
              <a:t>Collectively, these features streamlined the workflow, making it an ideal choice for creating the character and scenery assets for the project.</a:t>
            </a:r>
          </a:p>
        </p:txBody>
      </p:sp>
    </p:spTree>
    <p:extLst>
      <p:ext uri="{BB962C8B-B14F-4D97-AF65-F5344CB8AC3E}">
        <p14:creationId xmlns:p14="http://schemas.microsoft.com/office/powerpoint/2010/main" val="21678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627321" y="526558"/>
            <a:ext cx="10134369" cy="1002552"/>
          </a:xfrm>
        </p:spPr>
        <p:txBody>
          <a:bodyPr rtlCol="0"/>
          <a:lstStyle/>
          <a:p>
            <a:pPr rtl="0"/>
            <a:r>
              <a:rPr lang="en-GB" dirty="0">
                <a:solidFill>
                  <a:schemeClr val="accent4">
                    <a:lumMod val="50000"/>
                  </a:schemeClr>
                </a:solidFill>
              </a:rPr>
              <a:t>3d Model Concept Art &amp; Inspiration</a:t>
            </a:r>
          </a:p>
        </p:txBody>
      </p:sp>
      <p:sp>
        <p:nvSpPr>
          <p:cNvPr id="2" name="Slide Number Placeholder 1">
            <a:extLst>
              <a:ext uri="{FF2B5EF4-FFF2-40B4-BE49-F238E27FC236}">
                <a16:creationId xmlns:a16="http://schemas.microsoft.com/office/drawing/2014/main" id="{2328BD01-1D97-0D19-5794-1B7D9095CC6D}"/>
              </a:ext>
            </a:extLst>
          </p:cNvPr>
          <p:cNvSpPr>
            <a:spLocks noGrp="1"/>
          </p:cNvSpPr>
          <p:nvPr>
            <p:ph type="sldNum" sz="quarter" idx="12"/>
          </p:nvPr>
        </p:nvSpPr>
        <p:spPr/>
        <p:txBody>
          <a:bodyPr/>
          <a:lstStyle/>
          <a:p>
            <a:pPr rtl="0"/>
            <a:fld id="{31FEFF75-79D2-EE46-877B-299D1510E681}" type="slidenum">
              <a:rPr lang="en-GB" noProof="0" smtClean="0"/>
              <a:t>5</a:t>
            </a:fld>
            <a:endParaRPr lang="en-GB" noProof="0" dirty="0"/>
          </a:p>
        </p:txBody>
      </p:sp>
      <p:grpSp>
        <p:nvGrpSpPr>
          <p:cNvPr id="23" name="Group 22">
            <a:extLst>
              <a:ext uri="{FF2B5EF4-FFF2-40B4-BE49-F238E27FC236}">
                <a16:creationId xmlns:a16="http://schemas.microsoft.com/office/drawing/2014/main" id="{A0AA93E8-1779-E1E2-B586-9863057E8BAF}"/>
              </a:ext>
            </a:extLst>
          </p:cNvPr>
          <p:cNvGrpSpPr/>
          <p:nvPr/>
        </p:nvGrpSpPr>
        <p:grpSpPr>
          <a:xfrm>
            <a:off x="1489376" y="2422017"/>
            <a:ext cx="2237232" cy="2938006"/>
            <a:chOff x="5575889" y="1552575"/>
            <a:chExt cx="2237232" cy="2938006"/>
          </a:xfrm>
        </p:grpSpPr>
        <p:pic>
          <p:nvPicPr>
            <p:cNvPr id="14" name="Picture 13" descr="Figure 2. Concept art for a laser beacon.&#10;">
              <a:extLst>
                <a:ext uri="{FF2B5EF4-FFF2-40B4-BE49-F238E27FC236}">
                  <a16:creationId xmlns:a16="http://schemas.microsoft.com/office/drawing/2014/main" id="{6A849401-DFE1-5B47-5DDE-927567F141C5}"/>
                </a:ext>
              </a:extLst>
            </p:cNvPr>
            <p:cNvPicPr>
              <a:picLocks noChangeAspect="1"/>
            </p:cNvPicPr>
            <p:nvPr/>
          </p:nvPicPr>
          <p:blipFill>
            <a:blip r:embed="rId3"/>
            <a:srcRect l="16800" t="14610" r="17472" b="17671"/>
            <a:stretch/>
          </p:blipFill>
          <p:spPr>
            <a:xfrm>
              <a:off x="5575889" y="1552575"/>
              <a:ext cx="2237232" cy="2507119"/>
            </a:xfrm>
            <a:prstGeom prst="rect">
              <a:avLst/>
            </a:prstGeom>
          </p:spPr>
          <p:style>
            <a:lnRef idx="0">
              <a:schemeClr val="dk1"/>
            </a:lnRef>
            <a:fillRef idx="3">
              <a:schemeClr val="dk1"/>
            </a:fillRef>
            <a:effectRef idx="3">
              <a:schemeClr val="dk1"/>
            </a:effectRef>
            <a:fontRef idx="minor">
              <a:schemeClr val="lt1"/>
            </a:fontRef>
          </p:style>
        </p:pic>
        <p:sp>
          <p:nvSpPr>
            <p:cNvPr id="21" name="TextBox 20">
              <a:extLst>
                <a:ext uri="{FF2B5EF4-FFF2-40B4-BE49-F238E27FC236}">
                  <a16:creationId xmlns:a16="http://schemas.microsoft.com/office/drawing/2014/main" id="{91A7EA0D-5B5C-F547-6849-74181EB0F1BB}"/>
                </a:ext>
              </a:extLst>
            </p:cNvPr>
            <p:cNvSpPr txBox="1"/>
            <p:nvPr/>
          </p:nvSpPr>
          <p:spPr>
            <a:xfrm>
              <a:off x="5577841" y="4059694"/>
              <a:ext cx="2231136" cy="43088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Concept art for a laser beacon.</a:t>
              </a:r>
            </a:p>
          </p:txBody>
        </p:sp>
      </p:grpSp>
      <p:pic>
        <p:nvPicPr>
          <p:cNvPr id="4" name="Picture 3" descr="A grey object with a design on it&#10;&#10;Description automatically generated">
            <a:extLst>
              <a:ext uri="{FF2B5EF4-FFF2-40B4-BE49-F238E27FC236}">
                <a16:creationId xmlns:a16="http://schemas.microsoft.com/office/drawing/2014/main" id="{C466C5EA-C77C-F41A-3C86-9B7B4312E7A8}"/>
              </a:ext>
            </a:extLst>
          </p:cNvPr>
          <p:cNvPicPr>
            <a:picLocks noChangeAspect="1"/>
          </p:cNvPicPr>
          <p:nvPr/>
        </p:nvPicPr>
        <p:blipFill>
          <a:blip r:embed="rId4"/>
          <a:stretch>
            <a:fillRect/>
          </a:stretch>
        </p:blipFill>
        <p:spPr>
          <a:xfrm>
            <a:off x="7916245" y="1268984"/>
            <a:ext cx="2077720" cy="2077720"/>
          </a:xfrm>
          <a:prstGeom prst="rect">
            <a:avLst/>
          </a:prstGeom>
        </p:spPr>
      </p:pic>
      <p:pic>
        <p:nvPicPr>
          <p:cNvPr id="6" name="Picture 5" descr="A blue and grey stone structure with a glowing blue diamond&#10;&#10;Description automatically generated with medium confidence">
            <a:extLst>
              <a:ext uri="{FF2B5EF4-FFF2-40B4-BE49-F238E27FC236}">
                <a16:creationId xmlns:a16="http://schemas.microsoft.com/office/drawing/2014/main" id="{664203B5-BB4D-64B1-4B7B-C7DA261ED10F}"/>
              </a:ext>
            </a:extLst>
          </p:cNvPr>
          <p:cNvPicPr>
            <a:picLocks noChangeAspect="1"/>
          </p:cNvPicPr>
          <p:nvPr/>
        </p:nvPicPr>
        <p:blipFill>
          <a:blip r:embed="rId5"/>
          <a:stretch>
            <a:fillRect/>
          </a:stretch>
        </p:blipFill>
        <p:spPr>
          <a:xfrm>
            <a:off x="4544846" y="1535494"/>
            <a:ext cx="2532610" cy="1899458"/>
          </a:xfrm>
          <a:prstGeom prst="rect">
            <a:avLst/>
          </a:prstGeom>
        </p:spPr>
      </p:pic>
      <p:pic>
        <p:nvPicPr>
          <p:cNvPr id="8" name="Picture 7" descr="A robot on a wheel&#10;&#10;Description automatically generated">
            <a:extLst>
              <a:ext uri="{FF2B5EF4-FFF2-40B4-BE49-F238E27FC236}">
                <a16:creationId xmlns:a16="http://schemas.microsoft.com/office/drawing/2014/main" id="{9F67B3C2-0366-55A1-705E-9924E6C2DD1E}"/>
              </a:ext>
            </a:extLst>
          </p:cNvPr>
          <p:cNvPicPr>
            <a:picLocks noChangeAspect="1"/>
          </p:cNvPicPr>
          <p:nvPr/>
        </p:nvPicPr>
        <p:blipFill>
          <a:blip r:embed="rId6"/>
          <a:stretch>
            <a:fillRect/>
          </a:stretch>
        </p:blipFill>
        <p:spPr>
          <a:xfrm>
            <a:off x="7077455" y="3938132"/>
            <a:ext cx="4138249" cy="2327765"/>
          </a:xfrm>
          <a:prstGeom prst="rect">
            <a:avLst/>
          </a:prstGeom>
        </p:spPr>
      </p:pic>
      <p:pic>
        <p:nvPicPr>
          <p:cNvPr id="1028" name="Picture 4" descr="This may contain: a black sign with the word on it and a red light in the background royalty illustration">
            <a:extLst>
              <a:ext uri="{FF2B5EF4-FFF2-40B4-BE49-F238E27FC236}">
                <a16:creationId xmlns:a16="http://schemas.microsoft.com/office/drawing/2014/main" id="{9F1CF09A-2929-7B98-BB1E-9F63801A77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207" y="3953500"/>
            <a:ext cx="2077720" cy="27380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A1E2D1-6CBD-5B2D-EDE9-9B0058F03FB5}"/>
              </a:ext>
            </a:extLst>
          </p:cNvPr>
          <p:cNvSpPr txBox="1"/>
          <p:nvPr/>
        </p:nvSpPr>
        <p:spPr>
          <a:xfrm>
            <a:off x="4544846" y="3291835"/>
            <a:ext cx="2532610" cy="43088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Inspiration for an energy crystal.</a:t>
            </a:r>
          </a:p>
        </p:txBody>
      </p:sp>
      <p:sp>
        <p:nvSpPr>
          <p:cNvPr id="10" name="TextBox 9">
            <a:extLst>
              <a:ext uri="{FF2B5EF4-FFF2-40B4-BE49-F238E27FC236}">
                <a16:creationId xmlns:a16="http://schemas.microsoft.com/office/drawing/2014/main" id="{B73D18C0-8C88-4F81-584F-79FC33D626AC}"/>
              </a:ext>
            </a:extLst>
          </p:cNvPr>
          <p:cNvSpPr txBox="1"/>
          <p:nvPr/>
        </p:nvSpPr>
        <p:spPr>
          <a:xfrm>
            <a:off x="4100207" y="6427113"/>
            <a:ext cx="2077720"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Inspiration for a switch.</a:t>
            </a:r>
          </a:p>
        </p:txBody>
      </p:sp>
      <p:sp>
        <p:nvSpPr>
          <p:cNvPr id="11" name="TextBox 10">
            <a:extLst>
              <a:ext uri="{FF2B5EF4-FFF2-40B4-BE49-F238E27FC236}">
                <a16:creationId xmlns:a16="http://schemas.microsoft.com/office/drawing/2014/main" id="{6B17AB15-6E46-7A7E-AB54-689453F2EA90}"/>
              </a:ext>
            </a:extLst>
          </p:cNvPr>
          <p:cNvSpPr txBox="1"/>
          <p:nvPr/>
        </p:nvSpPr>
        <p:spPr>
          <a:xfrm>
            <a:off x="7916245" y="3228791"/>
            <a:ext cx="2077720" cy="43088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4. More inspiration for an energy crystal.</a:t>
            </a:r>
          </a:p>
        </p:txBody>
      </p:sp>
      <p:sp>
        <p:nvSpPr>
          <p:cNvPr id="12" name="TextBox 11">
            <a:extLst>
              <a:ext uri="{FF2B5EF4-FFF2-40B4-BE49-F238E27FC236}">
                <a16:creationId xmlns:a16="http://schemas.microsoft.com/office/drawing/2014/main" id="{2EE2DA49-6C85-F3BB-3AB7-E97399841D28}"/>
              </a:ext>
            </a:extLst>
          </p:cNvPr>
          <p:cNvSpPr txBox="1"/>
          <p:nvPr/>
        </p:nvSpPr>
        <p:spPr>
          <a:xfrm>
            <a:off x="7077456" y="6127031"/>
            <a:ext cx="4138248"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5. Inspiration for the vehicle character.</a:t>
            </a:r>
          </a:p>
        </p:txBody>
      </p:sp>
    </p:spTree>
    <p:extLst>
      <p:ext uri="{BB962C8B-B14F-4D97-AF65-F5344CB8AC3E}">
        <p14:creationId xmlns:p14="http://schemas.microsoft.com/office/powerpoint/2010/main" val="3843284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CC861-2037-A20D-634B-06679E4819CD}"/>
              </a:ext>
            </a:extLst>
          </p:cNvPr>
          <p:cNvSpPr>
            <a:spLocks noGrp="1"/>
          </p:cNvSpPr>
          <p:nvPr>
            <p:ph type="sldNum" sz="quarter" idx="12"/>
          </p:nvPr>
        </p:nvSpPr>
        <p:spPr/>
        <p:txBody>
          <a:bodyPr/>
          <a:lstStyle/>
          <a:p>
            <a:pPr rtl="0"/>
            <a:fld id="{31FEFF75-79D2-EE46-877B-299D1510E681}" type="slidenum">
              <a:rPr lang="en-GB" noProof="0" smtClean="0"/>
              <a:t>6</a:t>
            </a:fld>
            <a:endParaRPr lang="en-GB" noProof="0"/>
          </a:p>
        </p:txBody>
      </p:sp>
      <p:sp>
        <p:nvSpPr>
          <p:cNvPr id="8" name="Title 7">
            <a:extLst>
              <a:ext uri="{FF2B5EF4-FFF2-40B4-BE49-F238E27FC236}">
                <a16:creationId xmlns:a16="http://schemas.microsoft.com/office/drawing/2014/main" id="{5B6AA045-DAAD-0259-F789-0158B06219D2}"/>
              </a:ext>
            </a:extLst>
          </p:cNvPr>
          <p:cNvSpPr>
            <a:spLocks noGrp="1"/>
          </p:cNvSpPr>
          <p:nvPr>
            <p:ph type="ctrTitle"/>
          </p:nvPr>
        </p:nvSpPr>
        <p:spPr>
          <a:xfrm>
            <a:off x="392623" y="677973"/>
            <a:ext cx="10115219" cy="1002552"/>
          </a:xfrm>
        </p:spPr>
        <p:txBody>
          <a:bodyPr/>
          <a:lstStyle/>
          <a:p>
            <a:r>
              <a:rPr lang="en-GB" dirty="0"/>
              <a:t>3d Modelling: Character Vehicle</a:t>
            </a:r>
          </a:p>
        </p:txBody>
      </p:sp>
      <p:pic>
        <p:nvPicPr>
          <p:cNvPr id="13" name="Picture 12" descr="A 3d model of a clock&#10;&#10;Description automatically generated">
            <a:extLst>
              <a:ext uri="{FF2B5EF4-FFF2-40B4-BE49-F238E27FC236}">
                <a16:creationId xmlns:a16="http://schemas.microsoft.com/office/drawing/2014/main" id="{1B01D150-D17C-6745-365B-B5708BB18AAC}"/>
              </a:ext>
            </a:extLst>
          </p:cNvPr>
          <p:cNvPicPr>
            <a:picLocks noChangeAspect="1"/>
          </p:cNvPicPr>
          <p:nvPr/>
        </p:nvPicPr>
        <p:blipFill>
          <a:blip r:embed="rId2"/>
          <a:srcRect r="15365"/>
          <a:stretch/>
        </p:blipFill>
        <p:spPr>
          <a:xfrm>
            <a:off x="539842" y="1756547"/>
            <a:ext cx="4350827" cy="2328473"/>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74FA0402-E892-710E-2E88-F13434D69550}"/>
              </a:ext>
            </a:extLst>
          </p:cNvPr>
          <p:cNvPicPr>
            <a:picLocks noChangeAspect="1"/>
          </p:cNvPicPr>
          <p:nvPr/>
        </p:nvPicPr>
        <p:blipFill>
          <a:blip r:embed="rId3"/>
          <a:srcRect r="15604"/>
          <a:stretch/>
        </p:blipFill>
        <p:spPr>
          <a:xfrm>
            <a:off x="5593107" y="1234759"/>
            <a:ext cx="4611596" cy="2415225"/>
          </a:xfrm>
          <a:prstGeom prst="rect">
            <a:avLst/>
          </a:prstGeom>
        </p:spPr>
      </p:pic>
      <p:pic>
        <p:nvPicPr>
          <p:cNvPr id="17" name="Picture 16" descr="A computer generated image of a teapot&#10;&#10;Description automatically generated">
            <a:extLst>
              <a:ext uri="{FF2B5EF4-FFF2-40B4-BE49-F238E27FC236}">
                <a16:creationId xmlns:a16="http://schemas.microsoft.com/office/drawing/2014/main" id="{4DA583A7-0849-9F7E-30B3-9F1F3D0A5070}"/>
              </a:ext>
            </a:extLst>
          </p:cNvPr>
          <p:cNvPicPr>
            <a:picLocks noChangeAspect="1"/>
          </p:cNvPicPr>
          <p:nvPr/>
        </p:nvPicPr>
        <p:blipFill>
          <a:blip r:embed="rId4"/>
          <a:srcRect r="15702"/>
          <a:stretch/>
        </p:blipFill>
        <p:spPr>
          <a:xfrm>
            <a:off x="3983902" y="4244524"/>
            <a:ext cx="4035189" cy="2111826"/>
          </a:xfrm>
          <a:prstGeom prst="rect">
            <a:avLst/>
          </a:prstGeom>
        </p:spPr>
      </p:pic>
      <p:sp>
        <p:nvSpPr>
          <p:cNvPr id="18" name="TextBox 17">
            <a:extLst>
              <a:ext uri="{FF2B5EF4-FFF2-40B4-BE49-F238E27FC236}">
                <a16:creationId xmlns:a16="http://schemas.microsoft.com/office/drawing/2014/main" id="{464A9B56-3A77-0F3D-E2FD-786309976AFE}"/>
              </a:ext>
            </a:extLst>
          </p:cNvPr>
          <p:cNvSpPr txBox="1"/>
          <p:nvPr/>
        </p:nvSpPr>
        <p:spPr>
          <a:xfrm>
            <a:off x="539842" y="3850240"/>
            <a:ext cx="4350827"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Beginning of Character Vehicle model.</a:t>
            </a:r>
          </a:p>
        </p:txBody>
      </p:sp>
      <p:sp>
        <p:nvSpPr>
          <p:cNvPr id="19" name="TextBox 18">
            <a:extLst>
              <a:ext uri="{FF2B5EF4-FFF2-40B4-BE49-F238E27FC236}">
                <a16:creationId xmlns:a16="http://schemas.microsoft.com/office/drawing/2014/main" id="{96BB7176-B44B-9891-9096-E9D2C51E928D}"/>
              </a:ext>
            </a:extLst>
          </p:cNvPr>
          <p:cNvSpPr txBox="1"/>
          <p:nvPr/>
        </p:nvSpPr>
        <p:spPr>
          <a:xfrm>
            <a:off x="5593107" y="3395475"/>
            <a:ext cx="4611596"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Top of Character Vehicle model.</a:t>
            </a:r>
          </a:p>
        </p:txBody>
      </p:sp>
      <p:sp>
        <p:nvSpPr>
          <p:cNvPr id="20" name="TextBox 19">
            <a:extLst>
              <a:ext uri="{FF2B5EF4-FFF2-40B4-BE49-F238E27FC236}">
                <a16:creationId xmlns:a16="http://schemas.microsoft.com/office/drawing/2014/main" id="{100DB181-F03A-06FD-8704-9FDBEAC103C6}"/>
              </a:ext>
            </a:extLst>
          </p:cNvPr>
          <p:cNvSpPr txBox="1"/>
          <p:nvPr/>
        </p:nvSpPr>
        <p:spPr>
          <a:xfrm>
            <a:off x="3983901" y="6356350"/>
            <a:ext cx="403518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Tire development for the Character Vehicle model.</a:t>
            </a:r>
          </a:p>
        </p:txBody>
      </p:sp>
    </p:spTree>
    <p:extLst>
      <p:ext uri="{BB962C8B-B14F-4D97-AF65-F5344CB8AC3E}">
        <p14:creationId xmlns:p14="http://schemas.microsoft.com/office/powerpoint/2010/main" val="9844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17056F-D5F5-5893-257E-5D0BA869388E}"/>
              </a:ext>
            </a:extLst>
          </p:cNvPr>
          <p:cNvSpPr>
            <a:spLocks noGrp="1"/>
          </p:cNvSpPr>
          <p:nvPr>
            <p:ph type="sldNum" sz="quarter" idx="12"/>
          </p:nvPr>
        </p:nvSpPr>
        <p:spPr/>
        <p:txBody>
          <a:bodyPr/>
          <a:lstStyle/>
          <a:p>
            <a:pPr rtl="0"/>
            <a:fld id="{31FEFF75-79D2-EE46-877B-299D1510E681}" type="slidenum">
              <a:rPr lang="en-GB" noProof="0" smtClean="0"/>
              <a:t>7</a:t>
            </a:fld>
            <a:endParaRPr lang="en-GB" noProof="0"/>
          </a:p>
        </p:txBody>
      </p:sp>
      <p:sp>
        <p:nvSpPr>
          <p:cNvPr id="3" name="Title 2">
            <a:extLst>
              <a:ext uri="{FF2B5EF4-FFF2-40B4-BE49-F238E27FC236}">
                <a16:creationId xmlns:a16="http://schemas.microsoft.com/office/drawing/2014/main" id="{37472CCC-230E-840A-95C4-434A49EB864C}"/>
              </a:ext>
            </a:extLst>
          </p:cNvPr>
          <p:cNvSpPr>
            <a:spLocks noGrp="1"/>
          </p:cNvSpPr>
          <p:nvPr>
            <p:ph type="ctrTitle"/>
          </p:nvPr>
        </p:nvSpPr>
        <p:spPr/>
        <p:txBody>
          <a:bodyPr/>
          <a:lstStyle/>
          <a:p>
            <a:r>
              <a:rPr lang="en-GB" dirty="0"/>
              <a:t>3d Modelling: Energy Crystal</a:t>
            </a:r>
          </a:p>
        </p:txBody>
      </p:sp>
      <p:pic>
        <p:nvPicPr>
          <p:cNvPr id="12" name="Picture 11" descr="A grey dome shaped building&#10;&#10;Description automatically generated with medium confidence">
            <a:extLst>
              <a:ext uri="{FF2B5EF4-FFF2-40B4-BE49-F238E27FC236}">
                <a16:creationId xmlns:a16="http://schemas.microsoft.com/office/drawing/2014/main" id="{EDB94476-C4B1-6F86-7DD7-C31FA26275B1}"/>
              </a:ext>
            </a:extLst>
          </p:cNvPr>
          <p:cNvPicPr>
            <a:picLocks noChangeAspect="1"/>
          </p:cNvPicPr>
          <p:nvPr/>
        </p:nvPicPr>
        <p:blipFill>
          <a:blip r:embed="rId2"/>
          <a:srcRect r="15837"/>
          <a:stretch/>
        </p:blipFill>
        <p:spPr>
          <a:xfrm>
            <a:off x="1707301" y="1342197"/>
            <a:ext cx="4198200" cy="2262262"/>
          </a:xfrm>
          <a:prstGeom prst="rect">
            <a:avLst/>
          </a:prstGeom>
        </p:spPr>
      </p:pic>
      <p:pic>
        <p:nvPicPr>
          <p:cNvPr id="14" name="Picture 13" descr="A screenshot of a computer generated image&#10;&#10;Description automatically generated">
            <a:extLst>
              <a:ext uri="{FF2B5EF4-FFF2-40B4-BE49-F238E27FC236}">
                <a16:creationId xmlns:a16="http://schemas.microsoft.com/office/drawing/2014/main" id="{73EC66C9-777D-DAFF-8A65-8047EEFDCBC4}"/>
              </a:ext>
            </a:extLst>
          </p:cNvPr>
          <p:cNvPicPr>
            <a:picLocks noChangeAspect="1"/>
          </p:cNvPicPr>
          <p:nvPr/>
        </p:nvPicPr>
        <p:blipFill>
          <a:blip r:embed="rId3"/>
          <a:srcRect r="15837"/>
          <a:stretch/>
        </p:blipFill>
        <p:spPr>
          <a:xfrm>
            <a:off x="6991350" y="1371951"/>
            <a:ext cx="4106474" cy="2272939"/>
          </a:xfrm>
          <a:prstGeom prst="rect">
            <a:avLst/>
          </a:prstGeom>
        </p:spPr>
      </p:pic>
      <p:pic>
        <p:nvPicPr>
          <p:cNvPr id="16" name="Picture 15" descr="A circular building with a red circle&#10;&#10;Description automatically generated">
            <a:extLst>
              <a:ext uri="{FF2B5EF4-FFF2-40B4-BE49-F238E27FC236}">
                <a16:creationId xmlns:a16="http://schemas.microsoft.com/office/drawing/2014/main" id="{3F22F4A1-2965-0AAB-0EF4-4D3B9365850F}"/>
              </a:ext>
            </a:extLst>
          </p:cNvPr>
          <p:cNvPicPr>
            <a:picLocks noChangeAspect="1"/>
          </p:cNvPicPr>
          <p:nvPr/>
        </p:nvPicPr>
        <p:blipFill>
          <a:blip r:embed="rId4"/>
          <a:srcRect r="15158"/>
          <a:stretch/>
        </p:blipFill>
        <p:spPr>
          <a:xfrm>
            <a:off x="4412400" y="3952001"/>
            <a:ext cx="4198200" cy="2298112"/>
          </a:xfrm>
          <a:prstGeom prst="rect">
            <a:avLst/>
          </a:prstGeom>
        </p:spPr>
      </p:pic>
      <p:sp>
        <p:nvSpPr>
          <p:cNvPr id="20" name="TextBox 19">
            <a:extLst>
              <a:ext uri="{FF2B5EF4-FFF2-40B4-BE49-F238E27FC236}">
                <a16:creationId xmlns:a16="http://schemas.microsoft.com/office/drawing/2014/main" id="{1354D5D6-F8A1-8757-8B07-EED7688AC6D1}"/>
              </a:ext>
            </a:extLst>
          </p:cNvPr>
          <p:cNvSpPr txBox="1"/>
          <p:nvPr/>
        </p:nvSpPr>
        <p:spPr>
          <a:xfrm>
            <a:off x="1707302" y="3383280"/>
            <a:ext cx="419819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Beginning base for an Energy Crystal model.</a:t>
            </a:r>
          </a:p>
        </p:txBody>
      </p:sp>
      <p:sp>
        <p:nvSpPr>
          <p:cNvPr id="21" name="TextBox 20">
            <a:extLst>
              <a:ext uri="{FF2B5EF4-FFF2-40B4-BE49-F238E27FC236}">
                <a16:creationId xmlns:a16="http://schemas.microsoft.com/office/drawing/2014/main" id="{A1C0E114-E1EF-FC85-AC7D-FE04B3F720CA}"/>
              </a:ext>
            </a:extLst>
          </p:cNvPr>
          <p:cNvSpPr txBox="1"/>
          <p:nvPr/>
        </p:nvSpPr>
        <p:spPr>
          <a:xfrm>
            <a:off x="6991350" y="3383275"/>
            <a:ext cx="4106474"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Architectural design for an Energy Crystal model.</a:t>
            </a:r>
          </a:p>
        </p:txBody>
      </p:sp>
      <p:sp>
        <p:nvSpPr>
          <p:cNvPr id="22" name="TextBox 21">
            <a:extLst>
              <a:ext uri="{FF2B5EF4-FFF2-40B4-BE49-F238E27FC236}">
                <a16:creationId xmlns:a16="http://schemas.microsoft.com/office/drawing/2014/main" id="{3C107F96-A63D-B1E2-CA0D-9B59BE260973}"/>
              </a:ext>
            </a:extLst>
          </p:cNvPr>
          <p:cNvSpPr txBox="1"/>
          <p:nvPr/>
        </p:nvSpPr>
        <p:spPr>
          <a:xfrm>
            <a:off x="4412400" y="6250834"/>
            <a:ext cx="4198200"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Complete base for an Energy Crystal model.</a:t>
            </a:r>
          </a:p>
        </p:txBody>
      </p:sp>
    </p:spTree>
    <p:extLst>
      <p:ext uri="{BB962C8B-B14F-4D97-AF65-F5344CB8AC3E}">
        <p14:creationId xmlns:p14="http://schemas.microsoft.com/office/powerpoint/2010/main" val="147305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86798-E327-858B-9159-67D73723B10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31FEFF75-79D2-EE46-877B-299D1510E681}" type="slidenum">
              <a:rPr lang="en-GB" noProof="0" smtClean="0"/>
              <a:pPr rtl="0">
                <a:spcAft>
                  <a:spcPts val="600"/>
                </a:spcAft>
              </a:pPr>
              <a:t>8</a:t>
            </a:fld>
            <a:endParaRPr lang="en-GB" noProof="0"/>
          </a:p>
        </p:txBody>
      </p:sp>
      <p:sp>
        <p:nvSpPr>
          <p:cNvPr id="9" name="Title 2">
            <a:extLst>
              <a:ext uri="{FF2B5EF4-FFF2-40B4-BE49-F238E27FC236}">
                <a16:creationId xmlns:a16="http://schemas.microsoft.com/office/drawing/2014/main" id="{0428295B-5889-7C70-0980-3781865C0088}"/>
              </a:ext>
            </a:extLst>
          </p:cNvPr>
          <p:cNvSpPr>
            <a:spLocks noGrp="1"/>
          </p:cNvSpPr>
          <p:nvPr>
            <p:ph type="ctrTitle"/>
          </p:nvPr>
        </p:nvSpPr>
        <p:spPr>
          <a:xfrm>
            <a:off x="392623" y="339645"/>
            <a:ext cx="10115219" cy="1002552"/>
          </a:xfrm>
        </p:spPr>
        <p:txBody>
          <a:bodyPr/>
          <a:lstStyle/>
          <a:p>
            <a:r>
              <a:rPr lang="en-US" dirty="0"/>
              <a:t>3d Modelling: Laser Beacon</a:t>
            </a:r>
          </a:p>
        </p:txBody>
      </p:sp>
      <p:pic>
        <p:nvPicPr>
          <p:cNvPr id="6" name="Picture 5" descr="A computer generated image of a circular object&#10;&#10;Description automatically generated">
            <a:extLst>
              <a:ext uri="{FF2B5EF4-FFF2-40B4-BE49-F238E27FC236}">
                <a16:creationId xmlns:a16="http://schemas.microsoft.com/office/drawing/2014/main" id="{304E7E37-B224-BADD-04B2-B9FEFE0FA20F}"/>
              </a:ext>
            </a:extLst>
          </p:cNvPr>
          <p:cNvPicPr>
            <a:picLocks noChangeAspect="1"/>
          </p:cNvPicPr>
          <p:nvPr/>
        </p:nvPicPr>
        <p:blipFill>
          <a:blip r:embed="rId2"/>
          <a:srcRect r="16894"/>
          <a:stretch/>
        </p:blipFill>
        <p:spPr>
          <a:xfrm>
            <a:off x="525973" y="1609664"/>
            <a:ext cx="3712652" cy="2044028"/>
          </a:xfrm>
          <a:prstGeom prst="rect">
            <a:avLst/>
          </a:prstGeom>
        </p:spPr>
      </p:pic>
      <p:pic>
        <p:nvPicPr>
          <p:cNvPr id="8" name="Picture 7" descr="A blue and yellow circular object with red lines&#10;&#10;Description automatically generated">
            <a:extLst>
              <a:ext uri="{FF2B5EF4-FFF2-40B4-BE49-F238E27FC236}">
                <a16:creationId xmlns:a16="http://schemas.microsoft.com/office/drawing/2014/main" id="{490A1912-D693-F34B-92B4-9D391A5D816F}"/>
              </a:ext>
            </a:extLst>
          </p:cNvPr>
          <p:cNvPicPr>
            <a:picLocks noChangeAspect="1"/>
          </p:cNvPicPr>
          <p:nvPr/>
        </p:nvPicPr>
        <p:blipFill>
          <a:blip r:embed="rId3"/>
          <a:srcRect r="16244"/>
          <a:stretch/>
        </p:blipFill>
        <p:spPr>
          <a:xfrm>
            <a:off x="5936980" y="1481216"/>
            <a:ext cx="4200525" cy="2300925"/>
          </a:xfrm>
          <a:prstGeom prst="rect">
            <a:avLst/>
          </a:prstGeom>
        </p:spPr>
      </p:pic>
      <p:pic>
        <p:nvPicPr>
          <p:cNvPr id="12" name="Picture 11" descr="A blue and yellow object with lines and dots&#10;&#10;Description automatically generated">
            <a:extLst>
              <a:ext uri="{FF2B5EF4-FFF2-40B4-BE49-F238E27FC236}">
                <a16:creationId xmlns:a16="http://schemas.microsoft.com/office/drawing/2014/main" id="{3A9E124A-F437-C11F-0870-8427C90C7941}"/>
              </a:ext>
            </a:extLst>
          </p:cNvPr>
          <p:cNvPicPr>
            <a:picLocks noChangeAspect="1"/>
          </p:cNvPicPr>
          <p:nvPr/>
        </p:nvPicPr>
        <p:blipFill>
          <a:blip r:embed="rId4"/>
          <a:stretch>
            <a:fillRect/>
          </a:stretch>
        </p:blipFill>
        <p:spPr>
          <a:xfrm>
            <a:off x="3495676" y="4214871"/>
            <a:ext cx="4089939" cy="2243480"/>
          </a:xfrm>
          <a:prstGeom prst="rect">
            <a:avLst/>
          </a:prstGeom>
        </p:spPr>
      </p:pic>
      <p:sp>
        <p:nvSpPr>
          <p:cNvPr id="13" name="TextBox 12">
            <a:extLst>
              <a:ext uri="{FF2B5EF4-FFF2-40B4-BE49-F238E27FC236}">
                <a16:creationId xmlns:a16="http://schemas.microsoft.com/office/drawing/2014/main" id="{17AB405B-7312-163B-7FEC-A3D88A431E76}"/>
              </a:ext>
            </a:extLst>
          </p:cNvPr>
          <p:cNvSpPr txBox="1"/>
          <p:nvPr/>
        </p:nvSpPr>
        <p:spPr>
          <a:xfrm>
            <a:off x="525973" y="3566697"/>
            <a:ext cx="3712652"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Beginning of a Laser Beacon model.</a:t>
            </a:r>
          </a:p>
        </p:txBody>
      </p:sp>
      <p:sp>
        <p:nvSpPr>
          <p:cNvPr id="14" name="TextBox 13">
            <a:extLst>
              <a:ext uri="{FF2B5EF4-FFF2-40B4-BE49-F238E27FC236}">
                <a16:creationId xmlns:a16="http://schemas.microsoft.com/office/drawing/2014/main" id="{0D197477-6792-99A8-7A82-60C86F311ACB}"/>
              </a:ext>
            </a:extLst>
          </p:cNvPr>
          <p:cNvSpPr txBox="1"/>
          <p:nvPr/>
        </p:nvSpPr>
        <p:spPr>
          <a:xfrm>
            <a:off x="5936979" y="3606091"/>
            <a:ext cx="4200525"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Middle of a Laser Beacon model.</a:t>
            </a:r>
          </a:p>
        </p:txBody>
      </p:sp>
      <p:sp>
        <p:nvSpPr>
          <p:cNvPr id="15" name="TextBox 14">
            <a:extLst>
              <a:ext uri="{FF2B5EF4-FFF2-40B4-BE49-F238E27FC236}">
                <a16:creationId xmlns:a16="http://schemas.microsoft.com/office/drawing/2014/main" id="{048D29E3-20DD-D8E2-75F1-CEAF6E32FD21}"/>
              </a:ext>
            </a:extLst>
          </p:cNvPr>
          <p:cNvSpPr txBox="1"/>
          <p:nvPr/>
        </p:nvSpPr>
        <p:spPr>
          <a:xfrm>
            <a:off x="3495675" y="6356350"/>
            <a:ext cx="4089939"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Top of a Laser Beacon model.</a:t>
            </a:r>
          </a:p>
        </p:txBody>
      </p:sp>
    </p:spTree>
    <p:extLst>
      <p:ext uri="{BB962C8B-B14F-4D97-AF65-F5344CB8AC3E}">
        <p14:creationId xmlns:p14="http://schemas.microsoft.com/office/powerpoint/2010/main" val="40486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9A840-D0D7-F8C7-4E26-8522C0643473}"/>
              </a:ext>
            </a:extLst>
          </p:cNvPr>
          <p:cNvSpPr>
            <a:spLocks noGrp="1"/>
          </p:cNvSpPr>
          <p:nvPr>
            <p:ph type="sldNum" sz="quarter" idx="12"/>
          </p:nvPr>
        </p:nvSpPr>
        <p:spPr/>
        <p:txBody>
          <a:bodyPr/>
          <a:lstStyle/>
          <a:p>
            <a:pPr rtl="0"/>
            <a:fld id="{31FEFF75-79D2-EE46-877B-299D1510E681}" type="slidenum">
              <a:rPr lang="en-GB" noProof="0" smtClean="0"/>
              <a:t>9</a:t>
            </a:fld>
            <a:endParaRPr lang="en-GB" noProof="0"/>
          </a:p>
        </p:txBody>
      </p:sp>
      <p:sp>
        <p:nvSpPr>
          <p:cNvPr id="3" name="Title 2">
            <a:extLst>
              <a:ext uri="{FF2B5EF4-FFF2-40B4-BE49-F238E27FC236}">
                <a16:creationId xmlns:a16="http://schemas.microsoft.com/office/drawing/2014/main" id="{C784B6E5-1824-60E2-7772-C6DF5ED28D30}"/>
              </a:ext>
            </a:extLst>
          </p:cNvPr>
          <p:cNvSpPr>
            <a:spLocks noGrp="1"/>
          </p:cNvSpPr>
          <p:nvPr>
            <p:ph type="ctrTitle"/>
          </p:nvPr>
        </p:nvSpPr>
        <p:spPr/>
        <p:txBody>
          <a:bodyPr/>
          <a:lstStyle/>
          <a:p>
            <a:r>
              <a:rPr lang="en-GB" dirty="0"/>
              <a:t>3d Modelling: Switch</a:t>
            </a:r>
          </a:p>
        </p:txBody>
      </p:sp>
      <p:pic>
        <p:nvPicPr>
          <p:cNvPr id="6" name="Picture 5" descr="A green hexagon on a black surface&#10;&#10;Description automatically generated">
            <a:extLst>
              <a:ext uri="{FF2B5EF4-FFF2-40B4-BE49-F238E27FC236}">
                <a16:creationId xmlns:a16="http://schemas.microsoft.com/office/drawing/2014/main" id="{245C7264-8E86-C231-9582-56E83E7E2CFB}"/>
              </a:ext>
            </a:extLst>
          </p:cNvPr>
          <p:cNvPicPr>
            <a:picLocks noChangeAspect="1"/>
          </p:cNvPicPr>
          <p:nvPr/>
        </p:nvPicPr>
        <p:blipFill>
          <a:blip r:embed="rId2"/>
          <a:srcRect r="15917"/>
          <a:stretch/>
        </p:blipFill>
        <p:spPr>
          <a:xfrm>
            <a:off x="1469459" y="1642852"/>
            <a:ext cx="4052543" cy="2206422"/>
          </a:xfrm>
          <a:prstGeom prst="rect">
            <a:avLst/>
          </a:prstGeom>
        </p:spPr>
      </p:pic>
      <p:pic>
        <p:nvPicPr>
          <p:cNvPr id="8" name="Picture 7" descr="A 3d model of a circular object&#10;&#10;Description automatically generated">
            <a:extLst>
              <a:ext uri="{FF2B5EF4-FFF2-40B4-BE49-F238E27FC236}">
                <a16:creationId xmlns:a16="http://schemas.microsoft.com/office/drawing/2014/main" id="{9EA8E17F-D53E-2062-7014-91AD3EB6BF34}"/>
              </a:ext>
            </a:extLst>
          </p:cNvPr>
          <p:cNvPicPr>
            <a:picLocks noChangeAspect="1"/>
          </p:cNvPicPr>
          <p:nvPr/>
        </p:nvPicPr>
        <p:blipFill>
          <a:blip r:embed="rId3"/>
          <a:srcRect r="15992"/>
          <a:stretch/>
        </p:blipFill>
        <p:spPr>
          <a:xfrm>
            <a:off x="6669997" y="1622186"/>
            <a:ext cx="4052544" cy="2211501"/>
          </a:xfrm>
          <a:prstGeom prst="rect">
            <a:avLst/>
          </a:prstGeom>
        </p:spPr>
      </p:pic>
      <p:pic>
        <p:nvPicPr>
          <p:cNvPr id="10" name="Picture 9" descr="A colorful objects on a black surface&#10;&#10;Description automatically generated">
            <a:extLst>
              <a:ext uri="{FF2B5EF4-FFF2-40B4-BE49-F238E27FC236}">
                <a16:creationId xmlns:a16="http://schemas.microsoft.com/office/drawing/2014/main" id="{3C43A8E0-305B-FEE2-C274-A7355B6BB4FE}"/>
              </a:ext>
            </a:extLst>
          </p:cNvPr>
          <p:cNvPicPr>
            <a:picLocks noChangeAspect="1"/>
          </p:cNvPicPr>
          <p:nvPr/>
        </p:nvPicPr>
        <p:blipFill>
          <a:blip r:embed="rId4"/>
          <a:srcRect r="16251"/>
          <a:stretch/>
        </p:blipFill>
        <p:spPr>
          <a:xfrm>
            <a:off x="4069728" y="4130063"/>
            <a:ext cx="4052544" cy="2226287"/>
          </a:xfrm>
          <a:prstGeom prst="rect">
            <a:avLst/>
          </a:prstGeom>
        </p:spPr>
      </p:pic>
      <p:sp>
        <p:nvSpPr>
          <p:cNvPr id="11" name="TextBox 10">
            <a:extLst>
              <a:ext uri="{FF2B5EF4-FFF2-40B4-BE49-F238E27FC236}">
                <a16:creationId xmlns:a16="http://schemas.microsoft.com/office/drawing/2014/main" id="{070CD4AD-16F2-FA13-2CB2-15B5B31F3325}"/>
              </a:ext>
            </a:extLst>
          </p:cNvPr>
          <p:cNvSpPr txBox="1"/>
          <p:nvPr/>
        </p:nvSpPr>
        <p:spPr>
          <a:xfrm>
            <a:off x="1469458" y="3597790"/>
            <a:ext cx="4052543"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1. Beginning of a Switch model.</a:t>
            </a:r>
          </a:p>
        </p:txBody>
      </p:sp>
      <p:sp>
        <p:nvSpPr>
          <p:cNvPr id="12" name="TextBox 11">
            <a:extLst>
              <a:ext uri="{FF2B5EF4-FFF2-40B4-BE49-F238E27FC236}">
                <a16:creationId xmlns:a16="http://schemas.microsoft.com/office/drawing/2014/main" id="{37517FA4-E45F-1C61-A023-18C603569C05}"/>
              </a:ext>
            </a:extLst>
          </p:cNvPr>
          <p:cNvSpPr txBox="1"/>
          <p:nvPr/>
        </p:nvSpPr>
        <p:spPr>
          <a:xfrm>
            <a:off x="6669995" y="3597254"/>
            <a:ext cx="4052545"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2. Middle of a Switch model.</a:t>
            </a:r>
          </a:p>
        </p:txBody>
      </p:sp>
      <p:sp>
        <p:nvSpPr>
          <p:cNvPr id="13" name="TextBox 12">
            <a:extLst>
              <a:ext uri="{FF2B5EF4-FFF2-40B4-BE49-F238E27FC236}">
                <a16:creationId xmlns:a16="http://schemas.microsoft.com/office/drawing/2014/main" id="{9A6B92B2-D051-F004-B5E2-D12F4AE922BB}"/>
              </a:ext>
            </a:extLst>
          </p:cNvPr>
          <p:cNvSpPr txBox="1"/>
          <p:nvPr/>
        </p:nvSpPr>
        <p:spPr>
          <a:xfrm>
            <a:off x="4069728" y="6114017"/>
            <a:ext cx="4052544" cy="2616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GB" sz="1100" dirty="0"/>
              <a:t>Figure 3. Base of the Switch for the model.</a:t>
            </a:r>
          </a:p>
        </p:txBody>
      </p:sp>
    </p:spTree>
    <p:extLst>
      <p:ext uri="{BB962C8B-B14F-4D97-AF65-F5344CB8AC3E}">
        <p14:creationId xmlns:p14="http://schemas.microsoft.com/office/powerpoint/2010/main" val="7263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21_TF44450328" id="{53054EA9-BEA6-4CCB-A0EF-1B2E114184B3}" vid="{B4F634EB-ECC4-4093-9FAF-CA5FC712BC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72874F9A9110458CB879244D2D3260" ma:contentTypeVersion="10" ma:contentTypeDescription="Create a new document." ma:contentTypeScope="" ma:versionID="8912b19608247524ac13ff6ecd8f9483">
  <xsd:schema xmlns:xsd="http://www.w3.org/2001/XMLSchema" xmlns:xs="http://www.w3.org/2001/XMLSchema" xmlns:p="http://schemas.microsoft.com/office/2006/metadata/properties" xmlns:ns3="983fc6a4-1f95-41b7-a639-29a455a2cc0f" targetNamespace="http://schemas.microsoft.com/office/2006/metadata/properties" ma:root="true" ma:fieldsID="2e0e05fa2eee484e61f8a03cbac5b77f" ns3:_="">
    <xsd:import namespace="983fc6a4-1f95-41b7-a639-29a455a2cc0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element ref="ns3:_activity" minOccurs="0"/>
                <xsd:element ref="ns3:MediaServiceSearchProperties"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3fc6a4-1f95-41b7-a639-29a455a2cc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83fc6a4-1f95-41b7-a639-29a455a2cc0f" xsi:nil="true"/>
  </documentManagement>
</p:properties>
</file>

<file path=customXml/itemProps1.xml><?xml version="1.0" encoding="utf-8"?>
<ds:datastoreItem xmlns:ds="http://schemas.openxmlformats.org/officeDocument/2006/customXml" ds:itemID="{54088D04-E4E7-40E6-838C-355357E1E2E5}">
  <ds:schemaRefs>
    <ds:schemaRef ds:uri="http://schemas.microsoft.com/sharepoint/v3/contenttype/forms"/>
  </ds:schemaRefs>
</ds:datastoreItem>
</file>

<file path=customXml/itemProps2.xml><?xml version="1.0" encoding="utf-8"?>
<ds:datastoreItem xmlns:ds="http://schemas.openxmlformats.org/officeDocument/2006/customXml" ds:itemID="{F37BDF43-82B2-4AAF-A391-9E9FDE9E5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3fc6a4-1f95-41b7-a639-29a455a2cc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D30D17-14E3-41C4-82B6-24084221AD43}">
  <ds:schemaRefs>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terms/"/>
    <ds:schemaRef ds:uri="http://www.w3.org/XML/1998/namespace"/>
    <ds:schemaRef ds:uri="983fc6a4-1f95-41b7-a639-29a455a2cc0f"/>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597</TotalTime>
  <Words>621</Words>
  <Application>Microsoft Office PowerPoint</Application>
  <PresentationFormat>Widescreen</PresentationFormat>
  <Paragraphs>85</Paragraphs>
  <Slides>17</Slides>
  <Notes>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Sagona ExtraLight</vt:lpstr>
      <vt:lpstr>Speak Pro</vt:lpstr>
      <vt:lpstr>Office Theme</vt:lpstr>
      <vt:lpstr>GDV5002 PORT1</vt:lpstr>
      <vt:lpstr>Table of Contents</vt:lpstr>
      <vt:lpstr>3D Modelling</vt:lpstr>
      <vt:lpstr>3d modelling: 3ds Max</vt:lpstr>
      <vt:lpstr>3d Model Concept Art &amp; Inspiration</vt:lpstr>
      <vt:lpstr>3d Modelling: Character Vehicle</vt:lpstr>
      <vt:lpstr>3d Modelling: Energy Crystal</vt:lpstr>
      <vt:lpstr>3d Modelling: Laser Beacon</vt:lpstr>
      <vt:lpstr>3d Modelling: Switch</vt:lpstr>
      <vt:lpstr>3D Modelling: Scanner</vt:lpstr>
      <vt:lpstr>3d Modelling: All Models</vt:lpstr>
      <vt:lpstr>Texturing</vt:lpstr>
      <vt:lpstr>Texturing: Substance Painter</vt:lpstr>
      <vt:lpstr>Texturing</vt:lpstr>
      <vt:lpstr>Level Design Concepts</vt:lpstr>
      <vt:lpstr>Audio</vt:lpstr>
      <vt:lpstr>Video Demo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Axford-Dando, Hope</dc:creator>
  <cp:lastModifiedBy>Axford-Dando, Hope</cp:lastModifiedBy>
  <cp:revision>2</cp:revision>
  <dcterms:created xsi:type="dcterms:W3CDTF">2025-01-13T19:08:09Z</dcterms:created>
  <dcterms:modified xsi:type="dcterms:W3CDTF">2025-01-24T01:17:19Z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0x0101007372874F9A9110458CB879244D2D3260</vt:lpwstr>
  </property>
</Properties>
</file>